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notesMasterIdLst>
    <p:notesMasterId r:id="rId24"/>
  </p:notesMasterIdLst>
  <p:handoutMasterIdLst>
    <p:handoutMasterId r:id="rId25"/>
  </p:handoutMasterIdLst>
  <p:sldIdLst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69" r:id="rId16"/>
    <p:sldId id="270" r:id="rId17"/>
    <p:sldId id="271" r:id="rId18"/>
    <p:sldId id="272" r:id="rId19"/>
    <p:sldId id="275" r:id="rId20"/>
    <p:sldId id="279" r:id="rId21"/>
    <p:sldId id="280" r:id="rId22"/>
    <p:sldId id="278" r:id="rId2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4BDBC-19B9-4DCC-9920-22D08A557F25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B0779-3DB3-4E3A-8A6F-22E5B84A4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9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8BB9B-32E3-4575-B1A1-F31888120091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4BC16-0BE2-4BE7-9A68-126CCC91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9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0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2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23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4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51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78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21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84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BC16-0BE2-4BE7-9A68-126CCC9174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68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C0F79-E3C6-4D5E-87C8-D5FA89B11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495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FBDD84-547F-4CBA-AA06-F27CF13B51B8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856644-4D57-4B4E-8A40-7BF990F4D9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4100" b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100" b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A.) Response A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B.) Response B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C.) Response C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D.) Response D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2700" smtClean="0">
                <a:solidFill>
                  <a:schemeClr val="tx1"/>
                </a:solidFill>
              </a:rPr>
              <a:t>E.) Response E</a:t>
            </a:r>
            <a:endParaRPr kumimoji="0" lang="en-US" sz="27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6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6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9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424" y="1295400"/>
            <a:ext cx="7467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think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234" y="2286000"/>
            <a:ext cx="6805766" cy="434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Which of the following cars is accelerating?</a:t>
            </a:r>
          </a:p>
          <a:p>
            <a:pPr lvl="1"/>
            <a:r>
              <a:rPr lang="en-US" sz="2200" dirty="0" smtClean="0"/>
              <a:t>A car shortly after a stoplight turns green</a:t>
            </a:r>
          </a:p>
          <a:p>
            <a:pPr lvl="1"/>
            <a:r>
              <a:rPr lang="en-US" sz="2200" dirty="0" smtClean="0"/>
              <a:t>A car approaching a red light</a:t>
            </a:r>
          </a:p>
          <a:p>
            <a:pPr lvl="1"/>
            <a:r>
              <a:rPr lang="en-US" sz="2200" dirty="0" smtClean="0"/>
              <a:t>A car with the cruise control set at 80 km/</a:t>
            </a:r>
            <a:r>
              <a:rPr lang="en-US" sz="2200" dirty="0" err="1" smtClean="0"/>
              <a:t>hr</a:t>
            </a:r>
            <a:endParaRPr lang="en-US" sz="2200" dirty="0" smtClean="0"/>
          </a:p>
          <a:p>
            <a:pPr lvl="1"/>
            <a:r>
              <a:rPr lang="en-US" sz="2200" dirty="0" smtClean="0"/>
              <a:t>A car turning a curve at a </a:t>
            </a:r>
            <a:r>
              <a:rPr lang="en-US" sz="2200" smtClean="0"/>
              <a:t>constant speed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683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762000"/>
            <a:ext cx="4267200" cy="757461"/>
          </a:xfrm>
        </p:spPr>
        <p:txBody>
          <a:bodyPr>
            <a:normAutofit/>
          </a:bodyPr>
          <a:lstStyle/>
          <a:p>
            <a:r>
              <a:rPr lang="en-US" dirty="0" smtClean="0"/>
              <a:t>Let’s calculate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3058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jet starts at rest at the end of a runway and reaches a speed of 80 m/s in 20s.  What is its acceleration?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15870" y="1740972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11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533400"/>
            <a:ext cx="4295770" cy="757461"/>
          </a:xfrm>
        </p:spPr>
        <p:txBody>
          <a:bodyPr>
            <a:normAutofit/>
          </a:bodyPr>
          <a:lstStyle/>
          <a:p>
            <a:r>
              <a:rPr lang="en-US" dirty="0" smtClean="0"/>
              <a:t>Let’s calculate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2485" y="1371600"/>
            <a:ext cx="79248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 skateboarder is moving in a straight line at a speed of 3 m/s and comes to a stop in 2 seconds.  What is his acceleration?</a:t>
            </a:r>
          </a:p>
        </p:txBody>
      </p:sp>
    </p:spTree>
    <p:extLst>
      <p:ext uri="{BB962C8B-B14F-4D97-AF65-F5344CB8AC3E}">
        <p14:creationId xmlns:p14="http://schemas.microsoft.com/office/powerpoint/2010/main" val="40401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Velocity – Time Graphs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38600" cy="5791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800" smtClean="0"/>
              <a:t>Velocity-Time graphs show the change of velocity over an elapsed time</a:t>
            </a:r>
          </a:p>
          <a:p>
            <a:pPr lvl="1" eaLnBrk="1" hangingPunct="1"/>
            <a:r>
              <a:rPr lang="en-US" altLang="en-US" sz="2400" smtClean="0"/>
              <a:t>AKA Speed-Time graphs</a:t>
            </a:r>
          </a:p>
          <a:p>
            <a:pPr lvl="2" eaLnBrk="1" hangingPunct="1"/>
            <a:r>
              <a:rPr lang="en-US" altLang="en-US" sz="2000" smtClean="0"/>
              <a:t>Remember that speed does NOT take into account direction</a:t>
            </a:r>
          </a:p>
          <a:p>
            <a:pPr eaLnBrk="1" hangingPunct="1"/>
            <a:r>
              <a:rPr lang="en-US" altLang="en-US" sz="2800" smtClean="0"/>
              <a:t>Time is always the independent variable</a:t>
            </a:r>
          </a:p>
          <a:p>
            <a:pPr eaLnBrk="1" hangingPunct="1"/>
            <a:r>
              <a:rPr lang="en-US" altLang="en-US" sz="2800" smtClean="0"/>
              <a:t>Velocity is always the dependent variable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" r="19298"/>
          <a:stretch>
            <a:fillRect/>
          </a:stretch>
        </p:blipFill>
        <p:spPr>
          <a:xfrm>
            <a:off x="4648200" y="1295400"/>
            <a:ext cx="42672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5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smtClean="0"/>
              <a:t>The slope of a Velocity-Time graph is equal to acceleration</a:t>
            </a:r>
          </a:p>
          <a:p>
            <a:pPr eaLnBrk="1" hangingPunct="1"/>
            <a:r>
              <a:rPr lang="en-US" altLang="en-US" sz="2800" smtClean="0"/>
              <a:t>Slope = rise/run</a:t>
            </a:r>
          </a:p>
          <a:p>
            <a:pPr eaLnBrk="1" hangingPunct="1"/>
            <a:r>
              <a:rPr lang="en-US" altLang="en-US" sz="2800" smtClean="0"/>
              <a:t>Slope = change in velocity / time </a:t>
            </a:r>
          </a:p>
          <a:p>
            <a:pPr lvl="1" eaLnBrk="1" hangingPunct="1"/>
            <a:r>
              <a:rPr lang="en-US" altLang="en-US" sz="2400" smtClean="0"/>
              <a:t>a = </a:t>
            </a:r>
            <a:r>
              <a:rPr lang="el-GR" altLang="en-US" sz="2400" smtClean="0">
                <a:cs typeface="Arial" panose="020B0604020202020204" pitchFamily="34" charset="0"/>
              </a:rPr>
              <a:t>Δ</a:t>
            </a:r>
            <a:r>
              <a:rPr lang="en-US" altLang="en-US" sz="2400" smtClean="0">
                <a:cs typeface="Arial" panose="020B0604020202020204" pitchFamily="34" charset="0"/>
              </a:rPr>
              <a:t>v</a:t>
            </a:r>
            <a:r>
              <a:rPr lang="en-US" altLang="en-US" sz="2400" smtClean="0"/>
              <a:t> / t</a:t>
            </a:r>
          </a:p>
          <a:p>
            <a:pPr lvl="1" eaLnBrk="1" hangingPunct="1"/>
            <a:r>
              <a:rPr lang="en-US" altLang="en-US" sz="2400" smtClean="0"/>
              <a:t>The steeper the slope, the faster the acceleration</a:t>
            </a:r>
          </a:p>
          <a:p>
            <a:pPr lvl="2" eaLnBrk="1" hangingPunct="1"/>
            <a:r>
              <a:rPr lang="en-US" altLang="en-US" sz="2000" smtClean="0"/>
              <a:t>Remember acceleration can be speeding up, slowing down, or sharp turns</a:t>
            </a:r>
          </a:p>
          <a:p>
            <a:pPr lvl="1" eaLnBrk="1" hangingPunct="1"/>
            <a:r>
              <a:rPr lang="en-US" altLang="en-US" sz="2400" smtClean="0"/>
              <a:t>A positive slope is speeding up and moving forward</a:t>
            </a:r>
          </a:p>
          <a:p>
            <a:pPr lvl="1" eaLnBrk="1" hangingPunct="1"/>
            <a:r>
              <a:rPr lang="en-US" altLang="en-US" sz="2400" smtClean="0"/>
              <a:t>A negative slope is EITHER slowing down OR moving backwards</a:t>
            </a:r>
          </a:p>
          <a:p>
            <a:pPr lvl="1" eaLnBrk="1" hangingPunct="1"/>
            <a:r>
              <a:rPr lang="en-US" altLang="en-US" sz="2400" smtClean="0"/>
              <a:t>A zero slope means that the velocity is NOT changing, meaning that the object is moving at the same speed in the same direction</a:t>
            </a:r>
          </a:p>
        </p:txBody>
      </p:sp>
    </p:spTree>
    <p:extLst>
      <p:ext uri="{BB962C8B-B14F-4D97-AF65-F5344CB8AC3E}">
        <p14:creationId xmlns:p14="http://schemas.microsoft.com/office/powerpoint/2010/main" val="20282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1507" name="Picture 4" descr="velocity time graph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79450"/>
            <a:ext cx="83058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3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2531" name="Picture 4" descr="velocity time grap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38200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3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451" y="2286000"/>
            <a:ext cx="7697097" cy="4038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Speeding up &amp; Slowing down</a:t>
            </a:r>
            <a:br>
              <a:rPr lang="en-US" sz="4400" dirty="0" smtClean="0"/>
            </a:br>
            <a:r>
              <a:rPr lang="en-US" sz="2000" dirty="0" smtClean="0"/>
              <a:t>Magnitude of the velocity is getting larger when speeding up (+ acceleration) and smaller when slowing down (- acceleration)</a:t>
            </a:r>
            <a:br>
              <a:rPr lang="en-US" sz="2000" dirty="0" smtClean="0"/>
            </a:br>
            <a:r>
              <a:rPr lang="en-US" sz="2000" dirty="0" smtClean="0"/>
              <a:t>+ Velocity is above the x-axis, - velocity is below the x-axis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45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velocity time graphs negative acceler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490429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89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3242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set of four equations that can be used to predict unknown information about an object’s motion. 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equations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104535" y="1782938"/>
                <a:ext cx="6019800" cy="1244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4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4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4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4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4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400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4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p>
                          <m:r>
                            <a:rPr lang="en-US" sz="4000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35" y="1782938"/>
                <a:ext cx="6019800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40841" y="2862792"/>
                <a:ext cx="4495799" cy="14704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8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48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8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8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r>
                            <a:rPr lang="en-US" sz="4800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4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48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4800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sub>
                          </m:sSub>
                        </m:num>
                        <m:den>
                          <m:r>
                            <a:rPr lang="en-US" sz="4800" i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4800" i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sz="4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41" y="2862792"/>
                <a:ext cx="4495799" cy="14704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932481" y="4083709"/>
                <a:ext cx="4981107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sSup>
                            <m:sSupPr>
                              <m:ctrlPr>
                                <a:rPr lang="en-US" sz="4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000" i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p>
                              <m:r>
                                <a:rPr lang="en-US" sz="4000" i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  <m:r>
                        <a:rPr lang="en-US" sz="400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sSup>
                            <m:sSupPr>
                              <m:ctrlPr>
                                <a:rPr lang="en-US" sz="40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000" i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  <m:sup>
                              <m:r>
                                <a:rPr lang="en-US" sz="4000" i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  <m:r>
                        <a:rPr lang="en-US" sz="400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+2×</m:t>
                      </m:r>
                      <m:r>
                        <m:rPr>
                          <m:sty m:val="p"/>
                        </m:rPr>
                        <a:rPr lang="en-US" sz="400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400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4000" i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481" y="4083709"/>
                <a:ext cx="4981107" cy="7126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57200" y="4838707"/>
                <a:ext cx="367049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smtClean="0">
                              <a:solidFill>
                                <a:srgbClr val="00863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>
                              <a:solidFill>
                                <a:srgbClr val="00863D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00863D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sub>
                      </m:sSub>
                      <m:r>
                        <a:rPr lang="en-US" sz="4000" i="0">
                          <a:solidFill>
                            <a:srgbClr val="00863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solidFill>
                                <a:srgbClr val="00863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00863D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4000" i="0">
                              <a:solidFill>
                                <a:srgbClr val="00863D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4000" i="0">
                          <a:solidFill>
                            <a:srgbClr val="00863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4000" i="0">
                          <a:solidFill>
                            <a:srgbClr val="00863D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4000" i="0">
                          <a:solidFill>
                            <a:srgbClr val="00863D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sz="4000" i="0">
                          <a:solidFill>
                            <a:srgbClr val="00863D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sz="4000" dirty="0">
                  <a:solidFill>
                    <a:srgbClr val="00863D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38707"/>
                <a:ext cx="3670492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424" y="1295400"/>
            <a:ext cx="7467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234" y="2286000"/>
            <a:ext cx="7825248" cy="4343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Which of the following cars is accelerating?</a:t>
            </a:r>
          </a:p>
          <a:p>
            <a:pPr lvl="1"/>
            <a:r>
              <a:rPr lang="en-US" sz="2200" dirty="0" smtClean="0"/>
              <a:t>A car shortly after a stoplight turns green</a:t>
            </a:r>
          </a:p>
          <a:p>
            <a:pPr lvl="1"/>
            <a:r>
              <a:rPr lang="en-US" sz="2200" dirty="0" smtClean="0"/>
              <a:t>A car approaching a red light</a:t>
            </a:r>
          </a:p>
          <a:p>
            <a:pPr lvl="1"/>
            <a:r>
              <a:rPr lang="en-US" sz="2200" dirty="0" smtClean="0"/>
              <a:t>A car with the cruise control set at 80 km/</a:t>
            </a:r>
            <a:r>
              <a:rPr lang="en-US" sz="2200" dirty="0" err="1" smtClean="0"/>
              <a:t>hr</a:t>
            </a:r>
            <a:endParaRPr lang="en-US" sz="2200" dirty="0" smtClean="0"/>
          </a:p>
          <a:p>
            <a:pPr lvl="1"/>
            <a:r>
              <a:rPr lang="en-US" sz="2200" dirty="0" smtClean="0"/>
              <a:t>A car turning a curve at a constant speed</a:t>
            </a:r>
          </a:p>
          <a:p>
            <a:r>
              <a:rPr lang="en-US" sz="2400" dirty="0" smtClean="0"/>
              <a:t>Based on your answers, what is your definition of acceleration?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67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kinematic equations to choose from. In general, you will always choose the equation that contains the three known and the one unknown variable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Helpful hint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3429000"/>
            <a:ext cx="7633742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Rate of change in velocity</a:t>
            </a:r>
          </a:p>
          <a:p>
            <a:r>
              <a:rPr lang="en-US" sz="2400" dirty="0" smtClean="0"/>
              <a:t>To find acceleration:</a:t>
            </a:r>
          </a:p>
          <a:p>
            <a:pPr lvl="1"/>
            <a:r>
              <a:rPr lang="en-US" sz="2000" dirty="0" smtClean="0"/>
              <a:t>To find the change in velocity:</a:t>
            </a:r>
          </a:p>
          <a:p>
            <a:pPr lvl="2"/>
            <a:r>
              <a:rPr lang="en-US" sz="2000" dirty="0" smtClean="0"/>
              <a:t>final velocity of the object (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) minus initial velocity of the object (V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</a:t>
            </a:r>
            <a:endParaRPr lang="en-US" sz="2000" baseline="-25000" dirty="0" smtClean="0"/>
          </a:p>
          <a:p>
            <a:pPr lvl="1"/>
            <a:r>
              <a:rPr lang="en-US" sz="2000" dirty="0" smtClean="0"/>
              <a:t>To find the change in time:</a:t>
            </a:r>
          </a:p>
          <a:p>
            <a:pPr lvl="2"/>
            <a:r>
              <a:rPr lang="en-US" sz="2000" dirty="0" smtClean="0"/>
              <a:t>final time of the object’s motion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) minus initial time of the object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</a:t>
            </a:r>
            <a:endParaRPr lang="en-US" sz="2000" baseline="-25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7" descr="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529" y="1219200"/>
            <a:ext cx="693420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36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674" y="228600"/>
            <a:ext cx="517668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the unit?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1534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Acceleration is a unit of speed divided by a unit of time</a:t>
            </a:r>
          </a:p>
          <a:p>
            <a:pPr lvl="1"/>
            <a:r>
              <a:rPr lang="en-US" sz="2000" dirty="0" smtClean="0"/>
              <a:t>Ex:  m/s/s</a:t>
            </a:r>
          </a:p>
          <a:p>
            <a:pPr lvl="2"/>
            <a:r>
              <a:rPr lang="en-US" sz="2000" dirty="0" smtClean="0"/>
              <a:t>Can also be written as m/s</a:t>
            </a:r>
            <a:r>
              <a:rPr lang="en-US" sz="2000" baseline="30000" dirty="0" smtClean="0"/>
              <a:t>2</a:t>
            </a:r>
            <a:endParaRPr lang="en-US" sz="2000" dirty="0" smtClean="0"/>
          </a:p>
          <a:p>
            <a:pPr lvl="1"/>
            <a:r>
              <a:rPr lang="en-US" sz="2000" dirty="0" smtClean="0"/>
              <a:t>Ex: km/</a:t>
            </a:r>
            <a:r>
              <a:rPr lang="en-US" sz="2000" dirty="0" err="1" smtClean="0"/>
              <a:t>hr</a:t>
            </a:r>
            <a:r>
              <a:rPr lang="en-US" sz="2000" dirty="0" smtClean="0"/>
              <a:t>/s</a:t>
            </a:r>
          </a:p>
          <a:p>
            <a:pPr lvl="1"/>
            <a:r>
              <a:rPr lang="en-US" sz="2000" dirty="0" smtClean="0"/>
              <a:t>Ex: km/</a:t>
            </a:r>
            <a:r>
              <a:rPr lang="en-US" sz="2000" dirty="0" err="1" smtClean="0"/>
              <a:t>hr</a:t>
            </a:r>
            <a:r>
              <a:rPr lang="en-US" sz="2000" dirty="0" smtClean="0"/>
              <a:t>/</a:t>
            </a:r>
            <a:r>
              <a:rPr lang="en-US" sz="2000" dirty="0" err="1" smtClean="0"/>
              <a:t>hr</a:t>
            </a:r>
            <a:endParaRPr lang="en-US" sz="2000" dirty="0" smtClean="0"/>
          </a:p>
          <a:p>
            <a:pPr lvl="2"/>
            <a:r>
              <a:rPr lang="en-US" sz="2000" dirty="0" smtClean="0"/>
              <a:t>Can also be written as km/hr</a:t>
            </a:r>
            <a:r>
              <a:rPr lang="en-US" sz="2000" baseline="30000" dirty="0" smtClean="0"/>
              <a:t>2</a:t>
            </a:r>
            <a:endParaRPr lang="en-US" sz="2000" baseline="30000" dirty="0"/>
          </a:p>
          <a:p>
            <a:r>
              <a:rPr lang="en-US" sz="2400" dirty="0" smtClean="0"/>
              <a:t>What does this unit mean?</a:t>
            </a:r>
          </a:p>
          <a:p>
            <a:pPr lvl="1"/>
            <a:r>
              <a:rPr lang="en-US" sz="2000" dirty="0" smtClean="0"/>
              <a:t>It tells you how much velocity is changing per unit of time</a:t>
            </a:r>
          </a:p>
          <a:p>
            <a:pPr lvl="2"/>
            <a:r>
              <a:rPr lang="en-US" sz="2000" dirty="0" smtClean="0"/>
              <a:t>Ex: 5 m/s</a:t>
            </a:r>
            <a:r>
              <a:rPr lang="en-US" sz="2000" baseline="30000" dirty="0" smtClean="0"/>
              <a:t>2</a:t>
            </a:r>
            <a:endParaRPr lang="en-US" sz="2000" dirty="0"/>
          </a:p>
          <a:p>
            <a:pPr lvl="3"/>
            <a:r>
              <a:rPr lang="en-US" sz="1800" dirty="0" smtClean="0"/>
              <a:t>Means that velocity is increasing (because it’s a positive #) by 5 m/s </a:t>
            </a:r>
            <a:r>
              <a:rPr lang="en-US" sz="1800" b="1" u="sng" dirty="0" smtClean="0"/>
              <a:t>every</a:t>
            </a:r>
            <a:r>
              <a:rPr lang="en-US" sz="1800" dirty="0" smtClean="0"/>
              <a:t> second that the object travels</a:t>
            </a:r>
          </a:p>
        </p:txBody>
      </p:sp>
    </p:spTree>
    <p:extLst>
      <p:ext uri="{BB962C8B-B14F-4D97-AF65-F5344CB8AC3E}">
        <p14:creationId xmlns:p14="http://schemas.microsoft.com/office/powerpoint/2010/main" val="76832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91095" y="408205"/>
            <a:ext cx="591420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5400" dirty="0" smtClean="0"/>
              <a:t>What does it mean?</a:t>
            </a:r>
            <a:endParaRPr lang="en-US" sz="5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399" y="154803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  <a:defRPr/>
            </a:pPr>
            <a:r>
              <a:rPr lang="en-US" sz="3600" dirty="0"/>
              <a:t>I</a:t>
            </a:r>
            <a:r>
              <a:rPr lang="en-US" sz="3600" dirty="0" smtClean="0"/>
              <a:t>f a car is accelerating at a rate of 10 m/s/s then its velocity is increasing by 10 m/s every second it is traveling</a:t>
            </a:r>
          </a:p>
          <a:p>
            <a:pPr lvl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lvl="1">
              <a:buFont typeface="Wingdings" pitchFamily="2" charset="2"/>
              <a:buNone/>
              <a:defRPr/>
            </a:pPr>
            <a:endParaRPr lang="en-US" sz="3600" dirty="0"/>
          </a:p>
        </p:txBody>
      </p:sp>
      <p:pic>
        <p:nvPicPr>
          <p:cNvPr id="6" name="Picture 4" descr="j02129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791" y="4030815"/>
            <a:ext cx="16002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j02129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4014786"/>
            <a:ext cx="16002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j02129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599"/>
            <a:ext cx="152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j02129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152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3641" y="5018086"/>
            <a:ext cx="17716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1s = 10 m/s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515791" y="5012904"/>
            <a:ext cx="182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2s = 20 m/s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90800" y="5038227"/>
            <a:ext cx="190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3s = 30 m/s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95299" y="5012903"/>
            <a:ext cx="1837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4s = 40 m/s</a:t>
            </a:r>
          </a:p>
        </p:txBody>
      </p:sp>
    </p:spTree>
    <p:extLst>
      <p:ext uri="{BB962C8B-B14F-4D97-AF65-F5344CB8AC3E}">
        <p14:creationId xmlns:p14="http://schemas.microsoft.com/office/powerpoint/2010/main" val="268354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757461"/>
          </a:xfrm>
        </p:spPr>
        <p:txBody>
          <a:bodyPr>
            <a:normAutofit/>
          </a:bodyPr>
          <a:lstStyle/>
          <a:p>
            <a:r>
              <a:rPr lang="en-US" dirty="0" smtClean="0"/>
              <a:t>Three types of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4800600" cy="4343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Positive acceleration</a:t>
            </a:r>
          </a:p>
          <a:p>
            <a:pPr lvl="1"/>
            <a:r>
              <a:rPr lang="en-US" sz="2400" dirty="0" smtClean="0"/>
              <a:t>Increase in velocity</a:t>
            </a:r>
          </a:p>
          <a:p>
            <a:pPr lvl="1"/>
            <a:r>
              <a:rPr lang="en-US" sz="2400" dirty="0" smtClean="0"/>
              <a:t>Speeding up</a:t>
            </a:r>
          </a:p>
          <a:p>
            <a:r>
              <a:rPr lang="en-US" sz="2800" b="1" dirty="0" smtClean="0"/>
              <a:t>Negative acceleration</a:t>
            </a:r>
          </a:p>
          <a:p>
            <a:pPr lvl="1"/>
            <a:r>
              <a:rPr lang="en-US" sz="2400" dirty="0" smtClean="0"/>
              <a:t>Decrease in velocity</a:t>
            </a:r>
          </a:p>
          <a:p>
            <a:pPr lvl="1"/>
            <a:r>
              <a:rPr lang="en-US" sz="2400" dirty="0" smtClean="0"/>
              <a:t>Slowing down</a:t>
            </a:r>
          </a:p>
          <a:p>
            <a:r>
              <a:rPr lang="en-US" sz="2800" b="1" dirty="0" smtClean="0"/>
              <a:t>Change in direction</a:t>
            </a:r>
          </a:p>
          <a:p>
            <a:pPr lvl="1"/>
            <a:r>
              <a:rPr lang="en-US" sz="2400" dirty="0" smtClean="0"/>
              <a:t>with or without velocity change</a:t>
            </a:r>
          </a:p>
        </p:txBody>
      </p:sp>
    </p:spTree>
    <p:extLst>
      <p:ext uri="{BB962C8B-B14F-4D97-AF65-F5344CB8AC3E}">
        <p14:creationId xmlns:p14="http://schemas.microsoft.com/office/powerpoint/2010/main" val="17585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648570" cy="129086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Check Your Understanding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02255"/>
            <a:ext cx="8229600" cy="110947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 smtClean="0"/>
              <a:t>If a dog chases its tail in a circle at the same speed the whole time, is it accelerating?</a:t>
            </a:r>
          </a:p>
          <a:p>
            <a:pPr eaLnBrk="1" hangingPunct="1">
              <a:buFontTx/>
              <a:buNone/>
            </a:pPr>
            <a:endParaRPr lang="en-US" altLang="en-US" sz="9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1524000" y="2793116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Yes! </a:t>
            </a:r>
            <a:r>
              <a:rPr lang="en-US" altLang="en-US" sz="2400" dirty="0" smtClean="0"/>
              <a:t>Even </a:t>
            </a:r>
            <a:r>
              <a:rPr lang="en-US" altLang="en-US" sz="2400" dirty="0"/>
              <a:t>though its speed is staying constant, it is changing direction, and therefore changing its velocity.  If the velocity changes, it is accelerating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026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848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Is there a change in velocity?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5720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are riding your bike at 9 km/hr.  Ten minutes later, your </a:t>
            </a:r>
            <a:r>
              <a:rPr lang="en-US" sz="2400" dirty="0" smtClean="0"/>
              <a:t>speed is </a:t>
            </a:r>
            <a:r>
              <a:rPr lang="en-US" sz="2400" dirty="0"/>
              <a:t>6 km/</a:t>
            </a:r>
            <a:r>
              <a:rPr lang="en-US" sz="2400" dirty="0" err="1"/>
              <a:t>hr</a:t>
            </a:r>
            <a:r>
              <a:rPr lang="en-US" sz="2400" dirty="0">
                <a:solidFill>
                  <a:srgbClr val="0099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endParaRPr lang="en-US" sz="2400" dirty="0" smtClean="0">
              <a:solidFill>
                <a:srgbClr val="0099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09728" indent="0">
              <a:buNone/>
            </a:pPr>
            <a:endParaRPr lang="en-US" sz="2400" dirty="0" smtClean="0">
              <a:solidFill>
                <a:srgbClr val="0099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09728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ride your bike around the block at a constant speed of 11 km/</a:t>
            </a:r>
            <a:r>
              <a:rPr lang="en-US" sz="2400" dirty="0" err="1"/>
              <a:t>hr</a:t>
            </a:r>
            <a:r>
              <a:rPr lang="en-US" sz="2400" dirty="0"/>
              <a:t>	</a:t>
            </a:r>
            <a:endParaRPr lang="en-US" sz="2400" dirty="0" smtClean="0"/>
          </a:p>
          <a:p>
            <a:pPr marL="109728" indent="0">
              <a:buNone/>
            </a:pPr>
            <a:r>
              <a:rPr lang="en-US" sz="2400" dirty="0">
                <a:solidFill>
                  <a:srgbClr val="0099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</a:p>
          <a:p>
            <a:pPr marL="109728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ride your bike in a straight line at a constant speed of 10 </a:t>
            </a:r>
            <a:r>
              <a:rPr lang="en-US" sz="2400" dirty="0" smtClean="0"/>
              <a:t>km/</a:t>
            </a:r>
            <a:r>
              <a:rPr lang="en-US" sz="2400" dirty="0" err="1" smtClean="0"/>
              <a:t>hr</a:t>
            </a: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You are stopped at a red light and then it turns green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1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798527" cy="9098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Some words to look out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44041"/>
            <a:ext cx="6655527" cy="3916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Zero words</a:t>
            </a:r>
          </a:p>
          <a:p>
            <a:pPr lvl="1"/>
            <a:r>
              <a:rPr lang="en-US" sz="3200" dirty="0" smtClean="0"/>
              <a:t>Words that either mean the objects starts at rest (not in motion) or stops its motion</a:t>
            </a:r>
          </a:p>
          <a:p>
            <a:pPr lvl="1"/>
            <a:r>
              <a:rPr lang="en-US" sz="3200" dirty="0" smtClean="0"/>
              <a:t>Stop</a:t>
            </a:r>
          </a:p>
          <a:p>
            <a:pPr lvl="1"/>
            <a:r>
              <a:rPr lang="en-US" sz="3200" dirty="0" smtClean="0"/>
              <a:t>At rest</a:t>
            </a:r>
          </a:p>
          <a:p>
            <a:pPr lvl="1"/>
            <a:r>
              <a:rPr lang="en-US" sz="3200" dirty="0" smtClean="0"/>
              <a:t>At a standstill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56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</TotalTime>
  <Words>689</Words>
  <Application>Microsoft Office PowerPoint</Application>
  <PresentationFormat>On-screen Show (4:3)</PresentationFormat>
  <Paragraphs>104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iRespondQuestionMaster</vt:lpstr>
      <vt:lpstr>iRespondGraphMaster</vt:lpstr>
      <vt:lpstr>Acceleration</vt:lpstr>
      <vt:lpstr>What do you think?</vt:lpstr>
      <vt:lpstr>Acceleration</vt:lpstr>
      <vt:lpstr>What’s the unit?</vt:lpstr>
      <vt:lpstr>PowerPoint Presentation</vt:lpstr>
      <vt:lpstr>Three types of Acceleration</vt:lpstr>
      <vt:lpstr>Check Your Understanding</vt:lpstr>
      <vt:lpstr>Is there a change in velocity?</vt:lpstr>
      <vt:lpstr>Some words to look out for</vt:lpstr>
      <vt:lpstr>What do you think now?</vt:lpstr>
      <vt:lpstr>Let’s calculate</vt:lpstr>
      <vt:lpstr>Let’s calculate</vt:lpstr>
      <vt:lpstr>Velocity – Time Graphs</vt:lpstr>
      <vt:lpstr>PowerPoint Presentation</vt:lpstr>
      <vt:lpstr>PowerPoint Presentation</vt:lpstr>
      <vt:lpstr>PowerPoint Presentation</vt:lpstr>
      <vt:lpstr>Speeding up &amp; Slowing down Magnitude of the velocity is getting larger when speeding up (+ acceleration) and smaller when slowing down (- acceleration) + Velocity is above the x-axis, - velocity is below the x-axis</vt:lpstr>
      <vt:lpstr>PowerPoint Presentation</vt:lpstr>
      <vt:lpstr>Kinematic equations</vt:lpstr>
      <vt:lpstr>Helpful hint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</dc:title>
  <dc:creator>Melissa Cosgrove</dc:creator>
  <cp:lastModifiedBy>Stephanie Jones</cp:lastModifiedBy>
  <cp:revision>20</cp:revision>
  <cp:lastPrinted>2012-09-07T12:31:03Z</cp:lastPrinted>
  <dcterms:created xsi:type="dcterms:W3CDTF">2012-09-07T11:47:15Z</dcterms:created>
  <dcterms:modified xsi:type="dcterms:W3CDTF">2018-08-10T13:24:26Z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