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85" r:id="rId3"/>
    <p:sldId id="257" r:id="rId4"/>
    <p:sldId id="258" r:id="rId5"/>
    <p:sldId id="262" r:id="rId6"/>
    <p:sldId id="260" r:id="rId7"/>
    <p:sldId id="261" r:id="rId8"/>
    <p:sldId id="263" r:id="rId9"/>
    <p:sldId id="264" r:id="rId10"/>
    <p:sldId id="271" r:id="rId11"/>
    <p:sldId id="266" r:id="rId12"/>
    <p:sldId id="267" r:id="rId13"/>
    <p:sldId id="268" r:id="rId14"/>
    <p:sldId id="270" r:id="rId15"/>
    <p:sldId id="272" r:id="rId16"/>
    <p:sldId id="275" r:id="rId17"/>
    <p:sldId id="273" r:id="rId18"/>
    <p:sldId id="274" r:id="rId19"/>
    <p:sldId id="276" r:id="rId20"/>
    <p:sldId id="277" r:id="rId21"/>
    <p:sldId id="278" r:id="rId22"/>
    <p:sldId id="279" r:id="rId23"/>
    <p:sldId id="280" r:id="rId24"/>
    <p:sldId id="281" r:id="rId25"/>
    <p:sldId id="284" r:id="rId26"/>
    <p:sldId id="282" r:id="rId2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75F8D76-C4BA-4CA7-A125-1A900FCC0BA5}" type="datetimeFigureOut">
              <a:rPr lang="en-US" smtClean="0"/>
              <a:t>10/26/2018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73EBCE-4069-4A28-A8F5-757A02E16D4E}" type="slidenum">
              <a:rPr lang="en-US" smtClean="0"/>
              <a:t>‹#›</a:t>
            </a:fld>
            <a:endParaRPr lang="en-US"/>
          </a:p>
        </p:txBody>
      </p:sp>
    </p:spTree>
    <p:extLst>
      <p:ext uri="{BB962C8B-B14F-4D97-AF65-F5344CB8AC3E}">
        <p14:creationId xmlns:p14="http://schemas.microsoft.com/office/powerpoint/2010/main" val="3005434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Circular Motion</a:t>
            </a:r>
            <a:endParaRPr lang="en-US" dirty="0"/>
          </a:p>
        </p:txBody>
      </p:sp>
      <p:sp>
        <p:nvSpPr>
          <p:cNvPr id="3" name="Subtitle 2"/>
          <p:cNvSpPr>
            <a:spLocks noGrp="1"/>
          </p:cNvSpPr>
          <p:nvPr>
            <p:ph type="subTitle" idx="1"/>
          </p:nvPr>
        </p:nvSpPr>
        <p:spPr/>
        <p:txBody>
          <a:bodyPr/>
          <a:lstStyle/>
          <a:p>
            <a:r>
              <a:rPr lang="en-US" dirty="0" smtClean="0"/>
              <a:t>Honors Physics</a:t>
            </a:r>
            <a:endParaRPr lang="en-US" dirty="0"/>
          </a:p>
        </p:txBody>
      </p:sp>
    </p:spTree>
    <p:extLst>
      <p:ext uri="{BB962C8B-B14F-4D97-AF65-F5344CB8AC3E}">
        <p14:creationId xmlns:p14="http://schemas.microsoft.com/office/powerpoint/2010/main" val="42575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3" name="Content Placeholder 2"/>
          <p:cNvSpPr>
            <a:spLocks noGrp="1"/>
          </p:cNvSpPr>
          <p:nvPr>
            <p:ph idx="1"/>
          </p:nvPr>
        </p:nvSpPr>
        <p:spPr>
          <a:xfrm>
            <a:off x="286693" y="1670526"/>
            <a:ext cx="11506199" cy="1922419"/>
          </a:xfrm>
        </p:spPr>
        <p:txBody>
          <a:bodyPr>
            <a:noAutofit/>
          </a:bodyPr>
          <a:lstStyle/>
          <a:p>
            <a:r>
              <a:rPr lang="en-US" sz="2800" dirty="0"/>
              <a:t>Even if the object has uniform circular motion doesn’t mean it’s not accelerating. It direction constantly changing, which makes it accelerating. </a:t>
            </a:r>
            <a:endParaRPr lang="en-US" sz="2800" dirty="0" smtClean="0"/>
          </a:p>
          <a:p>
            <a:r>
              <a:rPr lang="en-US" sz="2800" dirty="0" smtClean="0"/>
              <a:t>The acceleration of an object moving in a circle can be determined using either of the two formulas below.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951" y="3731596"/>
            <a:ext cx="6488649" cy="2251708"/>
          </a:xfrm>
          <a:prstGeom prst="rect">
            <a:avLst/>
          </a:prstGeom>
        </p:spPr>
      </p:pic>
    </p:spTree>
    <p:extLst>
      <p:ext uri="{BB962C8B-B14F-4D97-AF65-F5344CB8AC3E}">
        <p14:creationId xmlns:p14="http://schemas.microsoft.com/office/powerpoint/2010/main" val="366469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of the Acceleration vector</a:t>
            </a:r>
            <a:endParaRPr lang="en-US" dirty="0"/>
          </a:p>
        </p:txBody>
      </p:sp>
      <p:sp>
        <p:nvSpPr>
          <p:cNvPr id="3" name="Content Placeholder 2"/>
          <p:cNvSpPr>
            <a:spLocks noGrp="1"/>
          </p:cNvSpPr>
          <p:nvPr>
            <p:ph idx="1"/>
          </p:nvPr>
        </p:nvSpPr>
        <p:spPr>
          <a:xfrm>
            <a:off x="685801" y="2142067"/>
            <a:ext cx="4816641" cy="3649133"/>
          </a:xfrm>
        </p:spPr>
        <p:txBody>
          <a:bodyPr>
            <a:noAutofit/>
          </a:bodyPr>
          <a:lstStyle/>
          <a:p>
            <a:r>
              <a:rPr lang="en-US" sz="2800" dirty="0" smtClean="0"/>
              <a:t>The acceleration of an object in uniform circular motion will be in the same direction as the velocity change vector, and the acceleration is directed towards the center of the circle as well. </a:t>
            </a:r>
            <a:endParaRPr lang="en-US" sz="2800" dirty="0"/>
          </a:p>
        </p:txBody>
      </p:sp>
      <p:pic>
        <p:nvPicPr>
          <p:cNvPr id="1028" name="Picture 4" descr="Image result for uniform circular motion accelera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442" y="2065867"/>
            <a:ext cx="5969127" cy="407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7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Centripetal Force</a:t>
            </a:r>
            <a:endParaRPr lang="en-US" dirty="0"/>
          </a:p>
        </p:txBody>
      </p:sp>
      <p:sp>
        <p:nvSpPr>
          <p:cNvPr id="3" name="Content Placeholder 2"/>
          <p:cNvSpPr>
            <a:spLocks noGrp="1"/>
          </p:cNvSpPr>
          <p:nvPr>
            <p:ph idx="1"/>
          </p:nvPr>
        </p:nvSpPr>
        <p:spPr>
          <a:xfrm>
            <a:off x="685801" y="1809558"/>
            <a:ext cx="5521035" cy="3649133"/>
          </a:xfrm>
        </p:spPr>
        <p:txBody>
          <a:bodyPr>
            <a:normAutofit/>
          </a:bodyPr>
          <a:lstStyle/>
          <a:p>
            <a:r>
              <a:rPr lang="en-US" sz="2400" dirty="0" smtClean="0"/>
              <a:t>Since an object in uniform circular motion experiences an acceleration towards the center of the circle, it is also experiences a net force. </a:t>
            </a:r>
          </a:p>
          <a:p>
            <a:r>
              <a:rPr lang="en-US" sz="2400" dirty="0" smtClean="0"/>
              <a:t>The direction of the net force will be the same direction as the acceleration. </a:t>
            </a:r>
          </a:p>
          <a:p>
            <a:r>
              <a:rPr lang="en-US" sz="2400" dirty="0" smtClean="0"/>
              <a:t>The force that acts inward upon an object moving in a circle is referred to as the centripetal force requirement. </a:t>
            </a:r>
            <a:endParaRPr lang="en-US" sz="2400" dirty="0"/>
          </a:p>
        </p:txBody>
      </p:sp>
      <p:pic>
        <p:nvPicPr>
          <p:cNvPr id="2050" name="Picture 2" descr="Image result for centripetal force requi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047" y="1682558"/>
            <a:ext cx="4159442" cy="415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50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Centripetal Force</a:t>
            </a:r>
            <a:endParaRPr lang="en-US" dirty="0"/>
          </a:p>
        </p:txBody>
      </p:sp>
      <p:sp>
        <p:nvSpPr>
          <p:cNvPr id="3" name="Content Placeholder 2"/>
          <p:cNvSpPr>
            <a:spLocks noGrp="1"/>
          </p:cNvSpPr>
          <p:nvPr>
            <p:ph idx="1"/>
          </p:nvPr>
        </p:nvSpPr>
        <p:spPr>
          <a:xfrm>
            <a:off x="685801" y="1853309"/>
            <a:ext cx="4431631" cy="3649133"/>
          </a:xfrm>
        </p:spPr>
        <p:txBody>
          <a:bodyPr>
            <a:normAutofit/>
          </a:bodyPr>
          <a:lstStyle/>
          <a:p>
            <a:r>
              <a:rPr lang="en-US" sz="2400" dirty="0" smtClean="0"/>
              <a:t>Remembering Newton’s 1</a:t>
            </a:r>
            <a:r>
              <a:rPr lang="en-US" sz="2400" baseline="30000" dirty="0" smtClean="0"/>
              <a:t>st</a:t>
            </a:r>
            <a:r>
              <a:rPr lang="en-US" sz="2400" dirty="0" smtClean="0"/>
              <a:t> Law, objects want to travel in a straight line and continue with motion. </a:t>
            </a:r>
          </a:p>
          <a:p>
            <a:r>
              <a:rPr lang="en-US" sz="2400" dirty="0" smtClean="0"/>
              <a:t>The centripetal force (an unbalanced force) is required for objects to move in circles. </a:t>
            </a:r>
            <a:endParaRPr lang="en-US" sz="2400" dirty="0"/>
          </a:p>
        </p:txBody>
      </p:sp>
      <p:pic>
        <p:nvPicPr>
          <p:cNvPr id="3074" name="Picture 2" descr="Image result for centripetal force requirement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343" y="2065867"/>
            <a:ext cx="6395181" cy="393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Centripetal Force</a:t>
            </a:r>
            <a:endParaRPr lang="en-US" dirty="0"/>
          </a:p>
        </p:txBody>
      </p:sp>
      <p:sp>
        <p:nvSpPr>
          <p:cNvPr id="3" name="Content Placeholder 2"/>
          <p:cNvSpPr>
            <a:spLocks noGrp="1"/>
          </p:cNvSpPr>
          <p:nvPr>
            <p:ph idx="1"/>
          </p:nvPr>
        </p:nvSpPr>
        <p:spPr>
          <a:xfrm>
            <a:off x="475092" y="1732547"/>
            <a:ext cx="11197389" cy="1315453"/>
          </a:xfrm>
        </p:spPr>
        <p:txBody>
          <a:bodyPr>
            <a:normAutofit fontScale="85000" lnSpcReduction="10000"/>
          </a:bodyPr>
          <a:lstStyle/>
          <a:p>
            <a:r>
              <a:rPr lang="en-US" sz="2400" dirty="0" smtClean="0"/>
              <a:t>Centripetal force alters the direction of an object but not its speed. </a:t>
            </a:r>
          </a:p>
          <a:p>
            <a:r>
              <a:rPr lang="en-US" sz="2400" dirty="0" smtClean="0"/>
              <a:t>It causes it to deviate from its straight-line path and accelerate inwards and move along a circular path. </a:t>
            </a:r>
          </a:p>
          <a:p>
            <a:r>
              <a:rPr lang="en-US" sz="2400" dirty="0"/>
              <a:t>C</a:t>
            </a:r>
            <a:r>
              <a:rPr lang="en-US" sz="2400" dirty="0" smtClean="0"/>
              <a:t>entripetal is a term used describe the direction of the force.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972" y="3384884"/>
            <a:ext cx="7399082" cy="3083649"/>
          </a:xfrm>
          <a:prstGeom prst="rect">
            <a:avLst/>
          </a:prstGeom>
        </p:spPr>
      </p:pic>
    </p:spTree>
    <p:extLst>
      <p:ext uri="{BB962C8B-B14F-4D97-AF65-F5344CB8AC3E}">
        <p14:creationId xmlns:p14="http://schemas.microsoft.com/office/powerpoint/2010/main" val="83976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Force</a:t>
            </a:r>
            <a:endParaRPr lang="en-US" dirty="0"/>
          </a:p>
        </p:txBody>
      </p:sp>
      <p:sp>
        <p:nvSpPr>
          <p:cNvPr id="3" name="Content Placeholder 2"/>
          <p:cNvSpPr>
            <a:spLocks noGrp="1"/>
          </p:cNvSpPr>
          <p:nvPr>
            <p:ph idx="1"/>
          </p:nvPr>
        </p:nvSpPr>
        <p:spPr>
          <a:xfrm>
            <a:off x="332875" y="1596635"/>
            <a:ext cx="11506199" cy="1467407"/>
          </a:xfrm>
        </p:spPr>
        <p:txBody>
          <a:bodyPr>
            <a:noAutofit/>
          </a:bodyPr>
          <a:lstStyle/>
          <a:p>
            <a:r>
              <a:rPr lang="en-US" sz="2800" dirty="0" smtClean="0"/>
              <a:t>The net force acting on an object moving in a circle can be determined using either of the three formulas below.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75" y="3064042"/>
            <a:ext cx="10026598" cy="2802466"/>
          </a:xfrm>
          <a:prstGeom prst="rect">
            <a:avLst/>
          </a:prstGeom>
        </p:spPr>
      </p:pic>
    </p:spTree>
    <p:extLst>
      <p:ext uri="{BB962C8B-B14F-4D97-AF65-F5344CB8AC3E}">
        <p14:creationId xmlns:p14="http://schemas.microsoft.com/office/powerpoint/2010/main" val="217532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836769" y="476900"/>
                <a:ext cx="5686871" cy="9130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𝐴𝑣𝑒𝑟𝑎𝑔𝑒</m:t>
                      </m:r>
                      <m:r>
                        <a:rPr lang="en-US" sz="2800" i="0">
                          <a:latin typeface="Cambria Math" panose="02040503050406030204" pitchFamily="18" charset="0"/>
                        </a:rPr>
                        <m:t> </m:t>
                      </m:r>
                      <m:r>
                        <a:rPr lang="en-US" sz="2800" i="1">
                          <a:latin typeface="Cambria Math" panose="02040503050406030204" pitchFamily="18" charset="0"/>
                        </a:rPr>
                        <m:t>𝑆𝑝𝑒𝑒𝑑</m:t>
                      </m:r>
                      <m:r>
                        <a:rPr lang="en-US" sz="2800" i="0">
                          <a:latin typeface="Cambria Math" panose="02040503050406030204" pitchFamily="18" charset="0"/>
                        </a:rPr>
                        <m:t>= </m:t>
                      </m:r>
                      <m:f>
                        <m:fPr>
                          <m:ctrlPr>
                            <a:rPr lang="en-US" sz="2800" i="1">
                              <a:latin typeface="Cambria Math" panose="02040503050406030204" pitchFamily="18" charset="0"/>
                            </a:rPr>
                          </m:ctrlPr>
                        </m:fPr>
                        <m:num>
                          <m:r>
                            <m:rPr>
                              <m:nor/>
                            </m:rPr>
                            <a:rPr lang="en-US" sz="2800" i="1">
                              <a:latin typeface="Cambria Math" panose="02040503050406030204" pitchFamily="18" charset="0"/>
                            </a:rPr>
                            <m:t>2 </m:t>
                          </m:r>
                          <m:r>
                            <m:rPr>
                              <m:nor/>
                            </m:rPr>
                            <a:rPr lang="en-US" sz="2800" b="0" i="1" smtClean="0">
                              <a:latin typeface="Cambria Math" panose="02040503050406030204" pitchFamily="18" charset="0"/>
                            </a:rPr>
                            <m:t> (</m:t>
                          </m:r>
                          <m:r>
                            <a:rPr lang="en-US" sz="2800" b="0" i="1" smtClean="0">
                              <a:latin typeface="Cambria Math" panose="02040503050406030204" pitchFamily="18" charset="0"/>
                              <a:sym typeface="Symbol" panose="05050102010706020507" pitchFamily="18" charset="2"/>
                            </a:rPr>
                            <m:t></m:t>
                          </m:r>
                          <m:r>
                            <m:rPr>
                              <m:nor/>
                            </m:rPr>
                            <a:rPr lang="en-US" sz="2800" b="0" i="1" smtClean="0">
                              <a:latin typeface="Cambria Math" panose="02040503050406030204" pitchFamily="18" charset="0"/>
                              <a:sym typeface="Symbol" panose="05050102010706020507" pitchFamily="18" charset="2"/>
                            </a:rPr>
                            <m:t>)</m:t>
                          </m:r>
                          <m:r>
                            <m:rPr>
                              <m:nor/>
                            </m:rPr>
                            <a:rPr lang="en-US" sz="2800" i="1">
                              <a:latin typeface="Cambria Math" panose="02040503050406030204" pitchFamily="18" charset="0"/>
                            </a:rPr>
                            <m:t>( </m:t>
                          </m:r>
                          <m:r>
                            <m:rPr>
                              <m:nor/>
                            </m:rPr>
                            <a:rPr lang="en-US" sz="2800" i="1">
                              <a:latin typeface="Cambria Math" panose="02040503050406030204" pitchFamily="18" charset="0"/>
                            </a:rPr>
                            <m:t>Radius</m:t>
                          </m:r>
                          <m:r>
                            <m:rPr>
                              <m:nor/>
                            </m:rPr>
                            <a:rPr lang="en-US" sz="2800" i="1">
                              <a:latin typeface="Cambria Math" panose="02040503050406030204" pitchFamily="18" charset="0"/>
                            </a:rPr>
                            <m:t>) </m:t>
                          </m:r>
                        </m:num>
                        <m:den>
                          <m:r>
                            <a:rPr lang="en-US" sz="2800" i="1">
                              <a:latin typeface="Cambria Math" panose="02040503050406030204" pitchFamily="18" charset="0"/>
                            </a:rPr>
                            <m:t>𝑇𝑖𝑚𝑒</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36769" y="476900"/>
                <a:ext cx="5686871" cy="9130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71792" y="1691608"/>
                <a:ext cx="4607616" cy="957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𝐴𝑐𝑐𝑒𝑙𝑒𝑟𝑎𝑡𝑖𝑜𝑛</m:t>
                      </m:r>
                      <m:r>
                        <a:rPr lang="en-US" sz="2800" i="0">
                          <a:latin typeface="Cambria Math" panose="02040503050406030204" pitchFamily="18" charset="0"/>
                        </a:rPr>
                        <m:t>= </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𝑉</m:t>
                              </m:r>
                            </m:e>
                            <m:sup>
                              <m:r>
                                <a:rPr lang="en-US" sz="2800" i="0">
                                  <a:latin typeface="Cambria Math" panose="02040503050406030204" pitchFamily="18" charset="0"/>
                                </a:rPr>
                                <m:t>2</m:t>
                              </m:r>
                            </m:sup>
                          </m:sSup>
                          <m:r>
                            <m:rPr>
                              <m:nor/>
                            </m:rPr>
                            <a:rPr lang="en-US" sz="2800" i="1">
                              <a:latin typeface="Cambria Math" panose="02040503050406030204" pitchFamily="18" charset="0"/>
                            </a:rPr>
                            <m:t> </m:t>
                          </m:r>
                        </m:num>
                        <m:den>
                          <m:r>
                            <a:rPr lang="en-US" sz="2800" i="1">
                              <a:latin typeface="Cambria Math" panose="02040503050406030204" pitchFamily="18" charset="0"/>
                            </a:rPr>
                            <m:t>𝑅𝑎𝑑𝑖𝑢𝑠</m:t>
                          </m:r>
                        </m:den>
                      </m:f>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1171792" y="1691608"/>
                <a:ext cx="4607616" cy="9570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03035" y="2950366"/>
                <a:ext cx="5277663" cy="956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𝐴𝑐𝑐𝑒𝑙𝑒𝑟𝑎𝑡𝑖𝑜𝑛</m:t>
                      </m:r>
                      <m:r>
                        <a:rPr lang="en-US" sz="2800" i="0">
                          <a:latin typeface="Cambria Math" panose="02040503050406030204" pitchFamily="18" charset="0"/>
                        </a:rPr>
                        <m:t>= </m:t>
                      </m:r>
                      <m:f>
                        <m:fPr>
                          <m:ctrlPr>
                            <a:rPr lang="en-US" sz="2800" i="1">
                              <a:latin typeface="Cambria Math" panose="02040503050406030204" pitchFamily="18" charset="0"/>
                            </a:rPr>
                          </m:ctrlPr>
                        </m:fPr>
                        <m:num>
                          <m:d>
                            <m:dPr>
                              <m:beg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0">
                                      <a:latin typeface="Cambria Math" panose="02040503050406030204" pitchFamily="18" charset="0"/>
                                    </a:rPr>
                                    <m:t>4 (</m:t>
                                  </m:r>
                                  <m:r>
                                    <a:rPr lang="en-US" sz="2800" i="1" smtClean="0">
                                      <a:latin typeface="Cambria Math" panose="02040503050406030204" pitchFamily="18" charset="0"/>
                                      <a:sym typeface="Symbol" panose="05050102010706020507" pitchFamily="18" charset="2"/>
                                    </a:rPr>
                                    <m:t></m:t>
                                  </m:r>
                                </m:e>
                                <m:sup>
                                  <m:r>
                                    <a:rPr lang="en-US" sz="2800" i="0">
                                      <a:latin typeface="Cambria Math" panose="02040503050406030204" pitchFamily="18" charset="0"/>
                                    </a:rPr>
                                    <m:t>2</m:t>
                                  </m:r>
                                </m:sup>
                              </m:sSup>
                              <m:r>
                                <a:rPr lang="en-US" sz="2800" i="0">
                                  <a:latin typeface="Cambria Math" panose="02040503050406030204" pitchFamily="18" charset="0"/>
                                </a:rPr>
                                <m:t>)(</m:t>
                              </m:r>
                              <m:r>
                                <a:rPr lang="en-US" sz="2800" i="1">
                                  <a:latin typeface="Cambria Math" panose="02040503050406030204" pitchFamily="18" charset="0"/>
                                </a:rPr>
                                <m:t>𝑅𝑎𝑑𝑖𝑢𝑠</m:t>
                              </m:r>
                            </m:e>
                          </m:d>
                        </m:num>
                        <m:den>
                          <m:sSup>
                            <m:sSupPr>
                              <m:ctrlPr>
                                <a:rPr lang="en-US" sz="2800" i="1">
                                  <a:latin typeface="Cambria Math" panose="02040503050406030204" pitchFamily="18" charset="0"/>
                                </a:rPr>
                              </m:ctrlPr>
                            </m:sSupPr>
                            <m:e>
                              <m:r>
                                <a:rPr lang="en-US" sz="2800" i="1">
                                  <a:latin typeface="Cambria Math" panose="02040503050406030204" pitchFamily="18" charset="0"/>
                                </a:rPr>
                                <m:t>𝑇𝑖𝑚𝑒</m:t>
                              </m:r>
                            </m:e>
                            <m:sup>
                              <m:r>
                                <a:rPr lang="en-US" sz="2800" i="0">
                                  <a:latin typeface="Cambria Math" panose="02040503050406030204" pitchFamily="18" charset="0"/>
                                </a:rPr>
                                <m:t>2</m:t>
                              </m:r>
                            </m:sup>
                          </m:sSup>
                        </m:den>
                      </m:f>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803035" y="2950366"/>
                <a:ext cx="5277663" cy="9569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19140" y="671793"/>
                <a:ext cx="49131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𝐹𝑜𝑟𝑐𝑒</m:t>
                      </m:r>
                      <m:r>
                        <a:rPr lang="en-US" sz="2800" i="0">
                          <a:latin typeface="Cambria Math" panose="02040503050406030204" pitchFamily="18" charset="0"/>
                        </a:rPr>
                        <m:t>=</m:t>
                      </m:r>
                      <m:r>
                        <a:rPr lang="en-US" sz="2800" i="1">
                          <a:latin typeface="Cambria Math" panose="02040503050406030204" pitchFamily="18" charset="0"/>
                        </a:rPr>
                        <m:t>𝑚𝑎𝑠𝑠</m:t>
                      </m:r>
                      <m:r>
                        <a:rPr lang="en-US" sz="2800" i="0">
                          <a:latin typeface="Cambria Math" panose="02040503050406030204" pitchFamily="18" charset="0"/>
                        </a:rPr>
                        <m:t> </m:t>
                      </m:r>
                      <m:d>
                        <m:dPr>
                          <m:ctrlPr>
                            <a:rPr lang="en-US" sz="2800" i="1">
                              <a:latin typeface="Cambria Math" panose="02040503050406030204" pitchFamily="18" charset="0"/>
                            </a:rPr>
                          </m:ctrlPr>
                        </m:dPr>
                        <m:e>
                          <m:r>
                            <a:rPr lang="en-US" sz="2800" i="1">
                              <a:latin typeface="Cambria Math" panose="02040503050406030204" pitchFamily="18" charset="0"/>
                            </a:rPr>
                            <m:t>𝑎𝑐𝑐𝑒𝑙𝑒𝑟𝑎𝑡𝑖𝑜𝑛</m:t>
                          </m:r>
                        </m:e>
                      </m:d>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6619140" y="671793"/>
                <a:ext cx="491314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619140" y="1497682"/>
                <a:ext cx="4942819" cy="957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𝐹𝑜𝑟𝑐𝑒</m:t>
                      </m:r>
                      <m:r>
                        <a:rPr lang="en-US" sz="2800" i="0">
                          <a:latin typeface="Cambria Math" panose="02040503050406030204" pitchFamily="18" charset="0"/>
                        </a:rPr>
                        <m:t>=</m:t>
                      </m:r>
                      <m:r>
                        <a:rPr lang="en-US" sz="2800" i="1">
                          <a:latin typeface="Cambria Math" panose="02040503050406030204" pitchFamily="18" charset="0"/>
                        </a:rPr>
                        <m:t>𝑚𝑎𝑠𝑠</m:t>
                      </m:r>
                      <m:r>
                        <a:rPr lang="en-US" sz="2800" i="0">
                          <a:latin typeface="Cambria Math" panose="02040503050406030204" pitchFamily="18" charset="0"/>
                        </a:rPr>
                        <m:t> </m:t>
                      </m:r>
                      <m:r>
                        <a:rPr lang="en-US" sz="2800" i="1">
                          <a:latin typeface="Cambria Math" panose="02040503050406030204" pitchFamily="18" charset="0"/>
                        </a:rPr>
                        <m:t>𝑥</m:t>
                      </m:r>
                      <m:r>
                        <a:rPr lang="en-US" sz="2800" i="0">
                          <a:latin typeface="Cambria Math" panose="02040503050406030204" pitchFamily="18" charset="0"/>
                        </a:rPr>
                        <m:t> </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𝑉𝑒𝑙𝑜𝑐𝑖𝑡𝑦</m:t>
                              </m:r>
                            </m:e>
                            <m:sup>
                              <m:r>
                                <a:rPr lang="en-US" sz="2800" i="0">
                                  <a:latin typeface="Cambria Math" panose="02040503050406030204" pitchFamily="18" charset="0"/>
                                </a:rPr>
                                <m:t>2</m:t>
                              </m:r>
                            </m:sup>
                          </m:sSup>
                        </m:num>
                        <m:den>
                          <m:r>
                            <a:rPr lang="en-US" sz="2800" i="1">
                              <a:latin typeface="Cambria Math" panose="02040503050406030204" pitchFamily="18" charset="0"/>
                            </a:rPr>
                            <m:t>𝑅𝑎𝑑𝑖𝑢𝑠</m:t>
                          </m:r>
                        </m:den>
                      </m:f>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6619140" y="1497682"/>
                <a:ext cx="4942819" cy="95705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23640" y="2714463"/>
                <a:ext cx="5364309" cy="9569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𝐹𝑜𝑟𝑐𝑒</m:t>
                      </m:r>
                      <m:r>
                        <a:rPr lang="en-US" sz="2800" i="0">
                          <a:latin typeface="Cambria Math" panose="02040503050406030204" pitchFamily="18" charset="0"/>
                        </a:rPr>
                        <m:t>=</m:t>
                      </m:r>
                      <m:r>
                        <a:rPr lang="en-US" sz="2800" i="1">
                          <a:latin typeface="Cambria Math" panose="02040503050406030204" pitchFamily="18" charset="0"/>
                        </a:rPr>
                        <m:t>𝑚𝑎𝑠𝑠</m:t>
                      </m:r>
                      <m:r>
                        <a:rPr lang="en-US" sz="2800" i="0">
                          <a:latin typeface="Cambria Math" panose="02040503050406030204" pitchFamily="18" charset="0"/>
                        </a:rPr>
                        <m:t> </m:t>
                      </m:r>
                      <m:r>
                        <a:rPr lang="en-US" sz="2800" i="1">
                          <a:latin typeface="Cambria Math" panose="02040503050406030204" pitchFamily="18" charset="0"/>
                        </a:rPr>
                        <m:t>𝑥</m:t>
                      </m:r>
                      <m:r>
                        <a:rPr lang="en-US" sz="2800" i="0">
                          <a:latin typeface="Cambria Math" panose="02040503050406030204" pitchFamily="18" charset="0"/>
                        </a:rPr>
                        <m:t> </m:t>
                      </m:r>
                      <m:f>
                        <m:fPr>
                          <m:ctrlPr>
                            <a:rPr lang="en-US" sz="2800" i="1">
                              <a:latin typeface="Cambria Math" panose="02040503050406030204" pitchFamily="18" charset="0"/>
                            </a:rPr>
                          </m:ctrlPr>
                        </m:fPr>
                        <m:num>
                          <m:d>
                            <m:dPr>
                              <m:beg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0">
                                      <a:latin typeface="Cambria Math" panose="02040503050406030204" pitchFamily="18" charset="0"/>
                                    </a:rPr>
                                    <m:t>4 (</m:t>
                                  </m:r>
                                  <m:r>
                                    <a:rPr lang="en-US" sz="2800" i="1" smtClean="0">
                                      <a:latin typeface="Cambria Math" panose="02040503050406030204" pitchFamily="18" charset="0"/>
                                      <a:sym typeface="Symbol" panose="05050102010706020507" pitchFamily="18" charset="2"/>
                                    </a:rPr>
                                    <m:t></m:t>
                                  </m:r>
                                </m:e>
                                <m:sup>
                                  <m:r>
                                    <a:rPr lang="en-US" sz="2800" i="0">
                                      <a:latin typeface="Cambria Math" panose="02040503050406030204" pitchFamily="18" charset="0"/>
                                    </a:rPr>
                                    <m:t>2</m:t>
                                  </m:r>
                                </m:sup>
                              </m:sSup>
                              <m:r>
                                <a:rPr lang="en-US" sz="2800" i="0">
                                  <a:latin typeface="Cambria Math" panose="02040503050406030204" pitchFamily="18" charset="0"/>
                                </a:rPr>
                                <m:t>)(</m:t>
                              </m:r>
                              <m:r>
                                <a:rPr lang="en-US" sz="2800" i="1">
                                  <a:latin typeface="Cambria Math" panose="02040503050406030204" pitchFamily="18" charset="0"/>
                                </a:rPr>
                                <m:t>𝑅𝑎𝑑𝑖𝑢𝑠</m:t>
                              </m:r>
                            </m:e>
                          </m:d>
                        </m:num>
                        <m:den>
                          <m:sSup>
                            <m:sSupPr>
                              <m:ctrlPr>
                                <a:rPr lang="en-US" sz="2800" i="1">
                                  <a:latin typeface="Cambria Math" panose="02040503050406030204" pitchFamily="18" charset="0"/>
                                </a:rPr>
                              </m:ctrlPr>
                            </m:sSupPr>
                            <m:e>
                              <m:r>
                                <a:rPr lang="en-US" sz="2800" i="1">
                                  <a:latin typeface="Cambria Math" panose="02040503050406030204" pitchFamily="18" charset="0"/>
                                </a:rPr>
                                <m:t>𝑇𝑖𝑚𝑒</m:t>
                              </m:r>
                            </m:e>
                            <m:sup>
                              <m:r>
                                <a:rPr lang="en-US" sz="2800" i="0">
                                  <a:latin typeface="Cambria Math" panose="02040503050406030204" pitchFamily="18" charset="0"/>
                                </a:rPr>
                                <m:t>2</m:t>
                              </m:r>
                            </m:sup>
                          </m:sSup>
                        </m:den>
                      </m:f>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6523640" y="2714463"/>
                <a:ext cx="5364309" cy="9569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3145233" y="4289940"/>
                <a:ext cx="5004190" cy="1014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𝑇</m:t>
                      </m:r>
                      <m:r>
                        <m:rPr>
                          <m:sty m:val="p"/>
                        </m:rPr>
                        <a:rPr lang="en-US" sz="2800" b="0" i="0" smtClean="0">
                          <a:latin typeface="Cambria Math" panose="02040503050406030204" pitchFamily="18" charset="0"/>
                        </a:rPr>
                        <m:t>ime</m:t>
                      </m:r>
                      <m:r>
                        <a:rPr lang="en-US" sz="2800" i="0">
                          <a:latin typeface="Cambria Math" panose="02040503050406030204" pitchFamily="18" charset="0"/>
                        </a:rPr>
                        <m:t>=</m:t>
                      </m:r>
                      <m:r>
                        <a:rPr lang="en-US" sz="2800" i="0" smtClean="0">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𝑇𝑖𝑚𝑒</m:t>
                          </m:r>
                          <m:r>
                            <a:rPr lang="en-US" sz="2800" b="0" i="1" smtClean="0">
                              <a:latin typeface="Cambria Math" panose="02040503050406030204" pitchFamily="18" charset="0"/>
                            </a:rPr>
                            <m:t> (</m:t>
                          </m:r>
                          <m:r>
                            <a:rPr lang="en-US" sz="2800" b="0" i="1" smtClean="0">
                              <a:latin typeface="Cambria Math" panose="02040503050406030204" pitchFamily="18" charset="0"/>
                            </a:rPr>
                            <m:t>𝑠𝑒𝑐𝑜𝑛𝑑𝑠</m:t>
                          </m:r>
                          <m:r>
                            <a:rPr lang="en-US" sz="2800" b="0" i="1" smtClean="0">
                              <a:latin typeface="Cambria Math" panose="02040503050406030204" pitchFamily="18" charset="0"/>
                            </a:rPr>
                            <m:t>)</m:t>
                          </m:r>
                        </m:num>
                        <m:den>
                          <m:r>
                            <a:rPr lang="en-US" sz="2800" i="1">
                              <a:latin typeface="Cambria Math" panose="02040503050406030204" pitchFamily="18" charset="0"/>
                            </a:rPr>
                            <m:t>𝑁𝑢𝑚𝑏𝑒𝑟</m:t>
                          </m:r>
                          <m:r>
                            <a:rPr lang="en-US" sz="2800" i="1">
                              <a:latin typeface="Cambria Math" panose="02040503050406030204" pitchFamily="18" charset="0"/>
                            </a:rPr>
                            <m:t> </m:t>
                          </m:r>
                          <m:r>
                            <a:rPr lang="en-US" sz="2800" i="1">
                              <a:latin typeface="Cambria Math" panose="02040503050406030204" pitchFamily="18" charset="0"/>
                            </a:rPr>
                            <m:t>𝑜𝑓</m:t>
                          </m:r>
                          <m:r>
                            <a:rPr lang="en-US" sz="2800" i="1">
                              <a:latin typeface="Cambria Math" panose="02040503050406030204" pitchFamily="18" charset="0"/>
                            </a:rPr>
                            <m:t> </m:t>
                          </m:r>
                          <m:r>
                            <a:rPr lang="en-US" sz="2800" i="1">
                              <a:latin typeface="Cambria Math" panose="02040503050406030204" pitchFamily="18" charset="0"/>
                            </a:rPr>
                            <m:t>𝑟𝑜𝑡𝑎𝑡𝑖𝑜𝑛𝑠</m:t>
                          </m:r>
                        </m:den>
                      </m:f>
                    </m:oMath>
                  </m:oMathPara>
                </a14:m>
                <a:endParaRPr lang="en-US" sz="2800" dirty="0"/>
              </a:p>
            </p:txBody>
          </p:sp>
        </mc:Choice>
        <mc:Fallback>
          <p:sp>
            <p:nvSpPr>
              <p:cNvPr id="9" name="Rectangle 8"/>
              <p:cNvSpPr>
                <a:spLocks noRot="1" noChangeAspect="1" noMove="1" noResize="1" noEditPoints="1" noAdjustHandles="1" noChangeArrowheads="1" noChangeShapeType="1" noTextEdit="1"/>
              </p:cNvSpPr>
              <p:nvPr/>
            </p:nvSpPr>
            <p:spPr>
              <a:xfrm>
                <a:off x="3145233" y="4289940"/>
                <a:ext cx="5004190" cy="101450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992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685801" y="1745024"/>
            <a:ext cx="10131425" cy="4479312"/>
          </a:xfrm>
        </p:spPr>
        <p:txBody>
          <a:bodyPr>
            <a:normAutofit/>
          </a:bodyPr>
          <a:lstStyle/>
          <a:p>
            <a:pPr marL="0" indent="0">
              <a:buNone/>
            </a:pPr>
            <a:r>
              <a:rPr lang="en-US" sz="3200" dirty="0"/>
              <a:t>A 900-kg car moving at 10 m/s takes a turn around a circle with a radius of 25.0 m. Determine the acceleration and the net force acting upon the car</a:t>
            </a:r>
            <a:r>
              <a:rPr lang="en-US" sz="3200" dirty="0" smtClean="0"/>
              <a:t>.</a:t>
            </a:r>
          </a:p>
          <a:p>
            <a:pPr marL="0" indent="0">
              <a:buNone/>
            </a:pPr>
            <a:r>
              <a:rPr lang="en-US" sz="3200" dirty="0" smtClean="0"/>
              <a:t>Known Information:									Looking for: </a:t>
            </a:r>
          </a:p>
          <a:p>
            <a:pPr marL="0" indent="0">
              <a:buNone/>
            </a:pPr>
            <a:r>
              <a:rPr lang="en-US" sz="3200" dirty="0" smtClean="0"/>
              <a:t>M =															A =</a:t>
            </a:r>
          </a:p>
          <a:p>
            <a:pPr marL="0" indent="0">
              <a:buNone/>
            </a:pPr>
            <a:r>
              <a:rPr lang="en-US" sz="3200" dirty="0" smtClean="0"/>
              <a:t>V =															F =</a:t>
            </a:r>
          </a:p>
          <a:p>
            <a:pPr marL="0" indent="0">
              <a:buNone/>
            </a:pPr>
            <a:r>
              <a:rPr lang="en-US" sz="3200" dirty="0" smtClean="0"/>
              <a:t>R = </a:t>
            </a:r>
          </a:p>
        </p:txBody>
      </p:sp>
    </p:spTree>
    <p:extLst>
      <p:ext uri="{BB962C8B-B14F-4D97-AF65-F5344CB8AC3E}">
        <p14:creationId xmlns:p14="http://schemas.microsoft.com/office/powerpoint/2010/main" val="342711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685801" y="1777108"/>
            <a:ext cx="10784304" cy="4479312"/>
          </a:xfrm>
        </p:spPr>
        <p:txBody>
          <a:bodyPr>
            <a:normAutofit lnSpcReduction="10000"/>
          </a:bodyPr>
          <a:lstStyle/>
          <a:p>
            <a:pPr marL="0" indent="0">
              <a:buNone/>
            </a:pPr>
            <a:r>
              <a:rPr lang="en-US" sz="2800" dirty="0" smtClean="0"/>
              <a:t>A </a:t>
            </a:r>
            <a:r>
              <a:rPr lang="en-US" sz="2800" dirty="0"/>
              <a:t>95-kg halfback makes a turn on the football field. The halfback sweeps out a path that is a portion of a circle with a radius of 12-meters. The halfback makes a quarter of a turn around the circle in 2.1 seconds. Determine the speed, acceleration and net force acting upon the halfback</a:t>
            </a:r>
            <a:r>
              <a:rPr lang="en-US" sz="2800" dirty="0" smtClean="0"/>
              <a:t>.</a:t>
            </a:r>
          </a:p>
          <a:p>
            <a:r>
              <a:rPr lang="en-US" sz="3200" dirty="0" smtClean="0"/>
              <a:t>Known Information:									Looking for: </a:t>
            </a:r>
          </a:p>
          <a:p>
            <a:pPr marL="0" indent="0">
              <a:buNone/>
            </a:pPr>
            <a:r>
              <a:rPr lang="en-US" sz="3200" dirty="0" smtClean="0"/>
              <a:t>M =															V =</a:t>
            </a:r>
          </a:p>
          <a:p>
            <a:pPr marL="0" indent="0">
              <a:buNone/>
            </a:pPr>
            <a:r>
              <a:rPr lang="en-US" sz="3200" dirty="0" smtClean="0"/>
              <a:t>R = 															A =</a:t>
            </a:r>
          </a:p>
          <a:p>
            <a:pPr marL="0" indent="0">
              <a:buNone/>
            </a:pPr>
            <a:r>
              <a:rPr lang="en-US" sz="3200" dirty="0" smtClean="0"/>
              <a:t>Traveled ¼ of the circumference in 2.1s		F = </a:t>
            </a:r>
          </a:p>
        </p:txBody>
      </p:sp>
    </p:spTree>
    <p:extLst>
      <p:ext uri="{BB962C8B-B14F-4D97-AF65-F5344CB8AC3E}">
        <p14:creationId xmlns:p14="http://schemas.microsoft.com/office/powerpoint/2010/main" val="78802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Motion and 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685801" y="2065867"/>
            <a:ext cx="5458325" cy="4010526"/>
          </a:xfrm>
        </p:spPr>
        <p:txBody>
          <a:bodyPr>
            <a:noAutofit/>
          </a:bodyPr>
          <a:lstStyle/>
          <a:p>
            <a:r>
              <a:rPr lang="en-US" sz="2800" dirty="0" smtClean="0"/>
              <a:t>Newton’s 2</a:t>
            </a:r>
            <a:r>
              <a:rPr lang="en-US" sz="2800" baseline="30000" dirty="0" smtClean="0"/>
              <a:t>nd</a:t>
            </a:r>
            <a:r>
              <a:rPr lang="en-US" sz="2800" dirty="0" smtClean="0"/>
              <a:t> law and free-body diagrams can help analyze the motion of objects going in circles or along curved paths. </a:t>
            </a:r>
          </a:p>
          <a:p>
            <a:r>
              <a:rPr lang="en-US" sz="2800" dirty="0" smtClean="0"/>
              <a:t>For example, the car going in a circle will have three forces acting on it; the force of gravity, the normal force, and the frictional force.</a:t>
            </a:r>
            <a:endParaRPr lang="en-US" sz="2800" dirty="0"/>
          </a:p>
        </p:txBody>
      </p:sp>
      <p:pic>
        <p:nvPicPr>
          <p:cNvPr id="4" name="Picture 3"/>
          <p:cNvPicPr>
            <a:picLocks noChangeAspect="1"/>
          </p:cNvPicPr>
          <p:nvPr/>
        </p:nvPicPr>
        <p:blipFill>
          <a:blip r:embed="rId2"/>
          <a:stretch>
            <a:fillRect/>
          </a:stretch>
        </p:blipFill>
        <p:spPr>
          <a:xfrm>
            <a:off x="6817896" y="1611340"/>
            <a:ext cx="4393300" cy="1639860"/>
          </a:xfrm>
          <a:prstGeom prst="rect">
            <a:avLst/>
          </a:prstGeom>
        </p:spPr>
      </p:pic>
      <p:pic>
        <p:nvPicPr>
          <p:cNvPr id="5" name="Picture 4"/>
          <p:cNvPicPr>
            <a:picLocks noChangeAspect="1"/>
          </p:cNvPicPr>
          <p:nvPr/>
        </p:nvPicPr>
        <p:blipFill>
          <a:blip r:embed="rId3"/>
          <a:stretch>
            <a:fillRect/>
          </a:stretch>
        </p:blipFill>
        <p:spPr>
          <a:xfrm>
            <a:off x="7436738" y="3376994"/>
            <a:ext cx="3155616" cy="3049097"/>
          </a:xfrm>
          <a:prstGeom prst="rect">
            <a:avLst/>
          </a:prstGeom>
        </p:spPr>
      </p:pic>
    </p:spTree>
    <p:extLst>
      <p:ext uri="{BB962C8B-B14F-4D97-AF65-F5344CB8AC3E}">
        <p14:creationId xmlns:p14="http://schemas.microsoft.com/office/powerpoint/2010/main" val="423268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t>
            </a:r>
            <a:endParaRPr lang="en-US" dirty="0"/>
          </a:p>
        </p:txBody>
      </p:sp>
      <p:sp>
        <p:nvSpPr>
          <p:cNvPr id="3" name="Content Placeholder 2"/>
          <p:cNvSpPr>
            <a:spLocks noGrp="1"/>
          </p:cNvSpPr>
          <p:nvPr>
            <p:ph idx="1"/>
          </p:nvPr>
        </p:nvSpPr>
        <p:spPr>
          <a:xfrm>
            <a:off x="685800" y="1661776"/>
            <a:ext cx="10131425" cy="2171315"/>
          </a:xfrm>
        </p:spPr>
        <p:txBody>
          <a:bodyPr>
            <a:normAutofit/>
          </a:bodyPr>
          <a:lstStyle/>
          <a:p>
            <a:r>
              <a:rPr lang="en-US" sz="3200" dirty="0" smtClean="0"/>
              <a:t>If two objects are side by side, does that mean they must be going the same speed?</a:t>
            </a:r>
            <a:r>
              <a:rPr lang="en-US" sz="3200" dirty="0"/>
              <a:t> </a:t>
            </a:r>
            <a:r>
              <a:rPr lang="en-US" sz="3200" dirty="0" smtClean="0"/>
              <a:t>Why or why not?</a:t>
            </a:r>
          </a:p>
        </p:txBody>
      </p:sp>
    </p:spTree>
    <p:extLst>
      <p:ext uri="{BB962C8B-B14F-4D97-AF65-F5344CB8AC3E}">
        <p14:creationId xmlns:p14="http://schemas.microsoft.com/office/powerpoint/2010/main" val="3376494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Motion and 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685801" y="2065867"/>
            <a:ext cx="5458325" cy="4010526"/>
          </a:xfrm>
        </p:spPr>
        <p:txBody>
          <a:bodyPr>
            <a:noAutofit/>
          </a:bodyPr>
          <a:lstStyle/>
          <a:p>
            <a:r>
              <a:rPr lang="en-US" sz="2800" dirty="0" smtClean="0"/>
              <a:t>The frictional force supplies the centripetal force requirement for the car to move in the circle. </a:t>
            </a:r>
          </a:p>
          <a:p>
            <a:r>
              <a:rPr lang="en-US" sz="2800" dirty="0" smtClean="0"/>
              <a:t>Since the normal and gravitational force cancel each other out</a:t>
            </a:r>
            <a:r>
              <a:rPr lang="en-US" sz="2800" b="1" dirty="0" smtClean="0"/>
              <a:t>, the frictional force is the net force. </a:t>
            </a:r>
          </a:p>
          <a:p>
            <a:r>
              <a:rPr lang="en-US" sz="2800" dirty="0" smtClean="0"/>
              <a:t>Without this friction, the car would turn its wheels but would not move in a circle. </a:t>
            </a:r>
            <a:endParaRPr lang="en-US" sz="2800" dirty="0"/>
          </a:p>
        </p:txBody>
      </p:sp>
      <p:pic>
        <p:nvPicPr>
          <p:cNvPr id="4" name="Picture 3"/>
          <p:cNvPicPr>
            <a:picLocks noChangeAspect="1"/>
          </p:cNvPicPr>
          <p:nvPr/>
        </p:nvPicPr>
        <p:blipFill>
          <a:blip r:embed="rId2"/>
          <a:stretch>
            <a:fillRect/>
          </a:stretch>
        </p:blipFill>
        <p:spPr>
          <a:xfrm>
            <a:off x="6817896" y="1611340"/>
            <a:ext cx="4393300" cy="1639860"/>
          </a:xfrm>
          <a:prstGeom prst="rect">
            <a:avLst/>
          </a:prstGeom>
        </p:spPr>
      </p:pic>
      <p:pic>
        <p:nvPicPr>
          <p:cNvPr id="5" name="Picture 4"/>
          <p:cNvPicPr>
            <a:picLocks noChangeAspect="1"/>
          </p:cNvPicPr>
          <p:nvPr/>
        </p:nvPicPr>
        <p:blipFill>
          <a:blip r:embed="rId3"/>
          <a:stretch>
            <a:fillRect/>
          </a:stretch>
        </p:blipFill>
        <p:spPr>
          <a:xfrm>
            <a:off x="7436738" y="3376994"/>
            <a:ext cx="3155616" cy="3049097"/>
          </a:xfrm>
          <a:prstGeom prst="rect">
            <a:avLst/>
          </a:prstGeom>
        </p:spPr>
      </p:pic>
    </p:spTree>
    <p:extLst>
      <p:ext uri="{BB962C8B-B14F-4D97-AF65-F5344CB8AC3E}">
        <p14:creationId xmlns:p14="http://schemas.microsoft.com/office/powerpoint/2010/main" val="403885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844841"/>
                <a:ext cx="10131425" cy="3818021"/>
              </a:xfrm>
            </p:spPr>
            <p:txBody>
              <a:bodyPr>
                <a:normAutofit/>
              </a:bodyPr>
              <a:lstStyle/>
              <a:p>
                <a:pPr marL="0" indent="0">
                  <a:buNone/>
                </a:pPr>
                <a:r>
                  <a:rPr lang="en-US" sz="2800" dirty="0" smtClean="0"/>
                  <a:t>The maximum speed with which a 945-kg car makes a 180-degree turn is 10 m/s. The radius of the circle through which the car is turning is 25 m. Determine the force of friction and the coefficient of friction acting upon the car.</a:t>
                </a:r>
              </a:p>
              <a:p>
                <a:pPr marL="0" indent="0">
                  <a:buNone/>
                </a:pPr>
                <a:r>
                  <a:rPr lang="en-US" sz="2800" dirty="0" smtClean="0"/>
                  <a:t>Refresh on a few equations:</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𝑔𝑟𝑎𝑣</m:t>
                        </m:r>
                      </m:sub>
                    </m:sSub>
                    <m:r>
                      <a:rPr lang="en-US" sz="2800" b="0" i="1" smtClean="0">
                        <a:latin typeface="Cambria Math" panose="02040503050406030204" pitchFamily="18" charset="0"/>
                      </a:rPr>
                      <m:t>=</m:t>
                    </m:r>
                    <m:r>
                      <a:rPr lang="en-US" sz="2800" b="0" i="1" smtClean="0">
                        <a:latin typeface="Cambria Math" panose="02040503050406030204" pitchFamily="18" charset="0"/>
                      </a:rPr>
                      <m:t>𝑚𝑎𝑠𝑠</m:t>
                    </m:r>
                    <m:r>
                      <a:rPr lang="en-US" sz="2800" b="0" i="1" smtClean="0">
                        <a:latin typeface="Cambria Math" panose="02040503050406030204" pitchFamily="18" charset="0"/>
                      </a:rPr>
                      <m:t>(</m:t>
                    </m:r>
                    <m:r>
                      <a:rPr lang="en-US" sz="2800" b="0" i="1" smtClean="0">
                        <a:latin typeface="Cambria Math" panose="02040503050406030204" pitchFamily="18" charset="0"/>
                      </a:rPr>
                      <m:t>𝑔𝑟𝑎𝑣𝑖𝑡𝑦</m:t>
                    </m:r>
                    <m:r>
                      <a:rPr lang="en-US" sz="2800" b="0" i="1" smtClean="0">
                        <a:latin typeface="Cambria Math" panose="02040503050406030204" pitchFamily="18" charset="0"/>
                      </a:rPr>
                      <m:t>)</m:t>
                    </m:r>
                  </m:oMath>
                </a14:m>
                <a:endParaRPr lang="en-US" sz="2800" dirty="0" smtClean="0"/>
              </a:p>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𝑓𝑟𝑖𝑐𝑡</m:t>
                        </m:r>
                      </m:sub>
                    </m:sSub>
                  </m:oMath>
                </a14:m>
                <a:r>
                  <a:rPr lang="en-US" sz="2800" dirty="0" smtClean="0"/>
                  <a:t> = </a:t>
                </a:r>
                <a:r>
                  <a:rPr lang="en-US" sz="2800" dirty="0" smtClean="0">
                    <a:sym typeface="Symbol" panose="05050102010706020507" pitchFamily="18" charset="2"/>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𝑛𝑜𝑟𝑚</m:t>
                        </m:r>
                      </m:sub>
                    </m:sSub>
                  </m:oMath>
                </a14:m>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844841"/>
                <a:ext cx="10131425" cy="3818021"/>
              </a:xfrm>
              <a:blipFill>
                <a:blip r:embed="rId2"/>
                <a:stretch>
                  <a:fillRect l="-1264" r="-1626"/>
                </a:stretch>
              </a:blipFill>
            </p:spPr>
            <p:txBody>
              <a:bodyPr/>
              <a:lstStyle/>
              <a:p>
                <a:r>
                  <a:rPr lang="en-US">
                    <a:noFill/>
                  </a:rPr>
                  <a:t> </a:t>
                </a:r>
              </a:p>
            </p:txBody>
          </p:sp>
        </mc:Fallback>
      </mc:AlternateContent>
    </p:spTree>
    <p:extLst>
      <p:ext uri="{BB962C8B-B14F-4D97-AF65-F5344CB8AC3E}">
        <p14:creationId xmlns:p14="http://schemas.microsoft.com/office/powerpoint/2010/main" val="734883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9337" y="1851080"/>
                <a:ext cx="7575883" cy="4357214"/>
              </a:xfrm>
            </p:spPr>
            <p:txBody>
              <a:bodyPr>
                <a:normAutofit fontScale="92500"/>
              </a:bodyPr>
              <a:lstStyle/>
              <a:p>
                <a:pPr marL="0" indent="0">
                  <a:buNone/>
                </a:pPr>
                <a:r>
                  <a:rPr lang="en-US" sz="2800" dirty="0" smtClean="0"/>
                  <a:t>The maximum speed with which a 945-kg car makes a 180-degree turn is 10 m/s. The radius of the circle through which the car is turning is 25 m. Determine the force of friction and the coefficient of friction acting upon the car.</a:t>
                </a:r>
              </a:p>
              <a:p>
                <a:pPr marL="0" indent="0">
                  <a:buNone/>
                </a:pPr>
                <a:r>
                  <a:rPr lang="en-US" sz="2800" dirty="0" smtClean="0"/>
                  <a:t>Known Information:				Requested Information</a:t>
                </a:r>
              </a:p>
              <a:p>
                <a:pPr marL="0" indent="0">
                  <a:buNone/>
                </a:pPr>
                <a:r>
                  <a:rPr lang="en-US" sz="2800" dirty="0" smtClean="0"/>
                  <a:t>M =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𝐹𝑟𝑖𝑐𝑡</m:t>
                        </m:r>
                      </m:sub>
                    </m:sSub>
                  </m:oMath>
                </a14:m>
                <a:r>
                  <a:rPr lang="en-US" sz="2800" dirty="0" smtClean="0"/>
                  <a:t> = </a:t>
                </a:r>
              </a:p>
              <a:p>
                <a:pPr marL="0" indent="0">
                  <a:buNone/>
                </a:pPr>
                <a:r>
                  <a:rPr lang="en-US" sz="2800" dirty="0" smtClean="0"/>
                  <a:t>V =									</a:t>
                </a:r>
                <a:r>
                  <a:rPr lang="en-US" sz="2800" dirty="0" smtClean="0">
                    <a:sym typeface="Symbol" panose="05050102010706020507" pitchFamily="18" charset="2"/>
                  </a:rPr>
                  <a:t> =</a:t>
                </a:r>
                <a:endParaRPr lang="en-US" sz="2800" dirty="0" smtClean="0"/>
              </a:p>
              <a:p>
                <a:pPr marL="0" indent="0">
                  <a:buNone/>
                </a:pPr>
                <a:r>
                  <a:rPr lang="en-US" sz="2800" dirty="0" smtClean="0"/>
                  <a:t>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9337" y="1851080"/>
                <a:ext cx="7575883" cy="4357214"/>
              </a:xfrm>
              <a:blipFill>
                <a:blip r:embed="rId2"/>
                <a:stretch>
                  <a:fillRect l="-1449" b="-15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085221" y="619180"/>
            <a:ext cx="3683692" cy="2893373"/>
          </a:xfrm>
          <a:prstGeom prst="rect">
            <a:avLst/>
          </a:prstGeom>
        </p:spPr>
      </p:pic>
    </p:spTree>
    <p:extLst>
      <p:ext uri="{BB962C8B-B14F-4D97-AF65-F5344CB8AC3E}">
        <p14:creationId xmlns:p14="http://schemas.microsoft.com/office/powerpoint/2010/main" val="122355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13084" y="1873361"/>
            <a:ext cx="8185483" cy="4511397"/>
          </a:xfrm>
        </p:spPr>
        <p:txBody>
          <a:bodyPr>
            <a:noAutofit/>
          </a:bodyPr>
          <a:lstStyle/>
          <a:p>
            <a:pPr marL="0" indent="0">
              <a:buNone/>
            </a:pPr>
            <a:r>
              <a:rPr lang="en-US" sz="2800" dirty="0"/>
              <a:t>The coefficient of friction acting upon a 945-kg car is 0.850. The car is making a 180-degree turn around a curve with a radius of </a:t>
            </a:r>
            <a:r>
              <a:rPr lang="en-US" sz="2800" dirty="0" smtClean="0"/>
              <a:t>35 m</a:t>
            </a:r>
            <a:r>
              <a:rPr lang="en-US" sz="2800" dirty="0"/>
              <a:t>. Determine the maximum speed with which the car can make the </a:t>
            </a:r>
            <a:r>
              <a:rPr lang="en-US" sz="2800" dirty="0" smtClean="0"/>
              <a:t>turn.</a:t>
            </a:r>
          </a:p>
          <a:p>
            <a:pPr marL="0" indent="0">
              <a:buNone/>
            </a:pPr>
            <a:r>
              <a:rPr lang="en-US" sz="2800" dirty="0" smtClean="0"/>
              <a:t>Known Information:		Requested Information</a:t>
            </a:r>
          </a:p>
          <a:p>
            <a:pPr marL="0" indent="0">
              <a:buNone/>
            </a:pPr>
            <a:r>
              <a:rPr lang="en-US" sz="2800" dirty="0" smtClean="0"/>
              <a:t>M =							V =</a:t>
            </a:r>
          </a:p>
          <a:p>
            <a:pPr marL="0" indent="0">
              <a:buNone/>
            </a:pPr>
            <a:r>
              <a:rPr lang="en-US" sz="2800" dirty="0" smtClean="0">
                <a:sym typeface="Symbol" panose="05050102010706020507" pitchFamily="18" charset="2"/>
              </a:rPr>
              <a:t> =</a:t>
            </a:r>
            <a:r>
              <a:rPr lang="en-US" sz="2800" dirty="0" smtClean="0"/>
              <a:t>											</a:t>
            </a:r>
          </a:p>
          <a:p>
            <a:pPr marL="0" indent="0">
              <a:buNone/>
            </a:pPr>
            <a:r>
              <a:rPr lang="en-US" sz="2800" dirty="0" smtClean="0"/>
              <a:t>R =</a:t>
            </a:r>
          </a:p>
          <a:p>
            <a:endParaRPr lang="en-US" sz="2400" dirty="0"/>
          </a:p>
        </p:txBody>
      </p:sp>
      <p:pic>
        <p:nvPicPr>
          <p:cNvPr id="4" name="Picture 3"/>
          <p:cNvPicPr>
            <a:picLocks noChangeAspect="1"/>
          </p:cNvPicPr>
          <p:nvPr/>
        </p:nvPicPr>
        <p:blipFill>
          <a:blip r:embed="rId2"/>
          <a:stretch>
            <a:fillRect/>
          </a:stretch>
        </p:blipFill>
        <p:spPr>
          <a:xfrm>
            <a:off x="8598567" y="866274"/>
            <a:ext cx="3363241" cy="2399185"/>
          </a:xfrm>
          <a:prstGeom prst="rect">
            <a:avLst/>
          </a:prstGeom>
        </p:spPr>
      </p:pic>
    </p:spTree>
    <p:extLst>
      <p:ext uri="{BB962C8B-B14F-4D97-AF65-F5344CB8AC3E}">
        <p14:creationId xmlns:p14="http://schemas.microsoft.com/office/powerpoint/2010/main" val="6966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 Coaster Physics</a:t>
            </a:r>
            <a:endParaRPr lang="en-US" dirty="0"/>
          </a:p>
        </p:txBody>
      </p:sp>
      <p:sp>
        <p:nvSpPr>
          <p:cNvPr id="3" name="Content Placeholder 2"/>
          <p:cNvSpPr>
            <a:spLocks noGrp="1"/>
          </p:cNvSpPr>
          <p:nvPr>
            <p:ph idx="1"/>
          </p:nvPr>
        </p:nvSpPr>
        <p:spPr>
          <a:xfrm>
            <a:off x="520703" y="1589172"/>
            <a:ext cx="7495672" cy="4687357"/>
          </a:xfrm>
        </p:spPr>
        <p:txBody>
          <a:bodyPr>
            <a:noAutofit/>
          </a:bodyPr>
          <a:lstStyle/>
          <a:p>
            <a:r>
              <a:rPr lang="en-US" sz="2800" dirty="0" smtClean="0"/>
              <a:t>A roller coaster car will experience two forces, the force of gravity and the normal force.</a:t>
            </a:r>
          </a:p>
          <a:p>
            <a:r>
              <a:rPr lang="en-US" sz="2800" dirty="0" smtClean="0"/>
              <a:t>The normal force is directed in a direction perpendicular to the track and the gravitational force is always directed downwards. </a:t>
            </a:r>
          </a:p>
          <a:p>
            <a:r>
              <a:rPr lang="en-US" sz="2800" dirty="0" smtClean="0"/>
              <a:t>At the </a:t>
            </a:r>
            <a:r>
              <a:rPr lang="en-US" sz="2800" b="1" dirty="0" smtClean="0"/>
              <a:t>bottom</a:t>
            </a:r>
            <a:r>
              <a:rPr lang="en-US" sz="2800" dirty="0" smtClean="0"/>
              <a:t> of a loop, the </a:t>
            </a:r>
            <a:r>
              <a:rPr lang="en-US" sz="2800" b="1" dirty="0" smtClean="0"/>
              <a:t>normal force will be up</a:t>
            </a:r>
          </a:p>
          <a:p>
            <a:r>
              <a:rPr lang="en-US" sz="2800" dirty="0" smtClean="0"/>
              <a:t>At the </a:t>
            </a:r>
            <a:r>
              <a:rPr lang="en-US" sz="2800" b="1" dirty="0" smtClean="0"/>
              <a:t>top</a:t>
            </a:r>
            <a:r>
              <a:rPr lang="en-US" sz="2800" dirty="0" smtClean="0"/>
              <a:t> of a loop, </a:t>
            </a:r>
            <a:r>
              <a:rPr lang="en-US" sz="2800" b="1" dirty="0" smtClean="0"/>
              <a:t>the normal force will be down </a:t>
            </a:r>
            <a:endParaRPr lang="en-US" sz="2800" b="1" dirty="0"/>
          </a:p>
        </p:txBody>
      </p:sp>
      <p:pic>
        <p:nvPicPr>
          <p:cNvPr id="4" name="Picture 3"/>
          <p:cNvPicPr>
            <a:picLocks noChangeAspect="1"/>
          </p:cNvPicPr>
          <p:nvPr/>
        </p:nvPicPr>
        <p:blipFill>
          <a:blip r:embed="rId2"/>
          <a:stretch>
            <a:fillRect/>
          </a:stretch>
        </p:blipFill>
        <p:spPr>
          <a:xfrm>
            <a:off x="8016375" y="2065867"/>
            <a:ext cx="3880556" cy="3190428"/>
          </a:xfrm>
          <a:prstGeom prst="rect">
            <a:avLst/>
          </a:prstGeom>
        </p:spPr>
      </p:pic>
    </p:spTree>
    <p:extLst>
      <p:ext uri="{BB962C8B-B14F-4D97-AF65-F5344CB8AC3E}">
        <p14:creationId xmlns:p14="http://schemas.microsoft.com/office/powerpoint/2010/main" val="2174458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 Coaster Physics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708727"/>
                <a:ext cx="7579588" cy="4142929"/>
              </a:xfrm>
            </p:spPr>
            <p:txBody>
              <a:bodyPr>
                <a:noAutofit/>
              </a:bodyPr>
              <a:lstStyle/>
              <a:p>
                <a:r>
                  <a:rPr lang="en-US" sz="2800" dirty="0" smtClean="0"/>
                  <a:t>To calculate the </a:t>
                </a:r>
                <a:r>
                  <a:rPr lang="en-US" sz="2800" b="1" dirty="0" smtClean="0"/>
                  <a:t>normal force at the bottom of the loop </a:t>
                </a:r>
                <a:r>
                  <a:rPr lang="en-US" sz="2800" dirty="0" smtClean="0"/>
                  <a:t>the formula will be:</a:t>
                </a:r>
                <a:endParaRPr lang="en-US" sz="2800" i="1" dirty="0" smtClean="0">
                  <a:latin typeface="Cambria Math" panose="02040503050406030204" pitchFamily="18" charset="0"/>
                </a:endParaRPr>
              </a:p>
              <a:p>
                <a:pPr marL="0" indent="0">
                  <a:buNone/>
                </a:pPr>
                <a:r>
                  <a:rPr lang="en-US" sz="2800" dirty="0" smtClean="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𝑛𝑜𝑟𝑚</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𝑔𝑟𝑎𝑣</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b="0" i="1" smtClean="0">
                            <a:latin typeface="Cambria Math" panose="02040503050406030204" pitchFamily="18" charset="0"/>
                          </a:rPr>
                          <m:t>𝑛𝑒𝑡</m:t>
                        </m:r>
                      </m:sub>
                    </m:sSub>
                  </m:oMath>
                </a14:m>
                <a:endParaRPr lang="en-US" sz="2800" dirty="0" smtClean="0"/>
              </a:p>
              <a:p>
                <a:pPr marL="0" indent="0">
                  <a:buNone/>
                </a:pPr>
                <a:endParaRPr lang="en-US" sz="2800" dirty="0"/>
              </a:p>
              <a:p>
                <a:r>
                  <a:rPr lang="en-US" sz="2800" dirty="0" smtClean="0"/>
                  <a:t>To calculate the </a:t>
                </a:r>
                <a:r>
                  <a:rPr lang="en-US" sz="2800" b="1" dirty="0" smtClean="0"/>
                  <a:t>normal force at the top of the loop</a:t>
                </a:r>
                <a:r>
                  <a:rPr lang="en-US" sz="2800" dirty="0" smtClean="0"/>
                  <a:t> the formula will be:</a:t>
                </a:r>
                <a:endParaRPr lang="en-US" sz="2400" dirty="0"/>
              </a:p>
              <a:p>
                <a:pPr marL="0" indent="0">
                  <a:buNone/>
                </a:pPr>
                <a:r>
                  <a:rPr lang="en-US" sz="2400" dirty="0"/>
                  <a:t>	</a:t>
                </a:r>
                <a:r>
                  <a:rPr lang="en-US" sz="2400" dirty="0" smtClean="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𝑛𝑜𝑟𝑚</m:t>
                        </m:r>
                      </m:sub>
                    </m:sSub>
                  </m:oMath>
                </a14:m>
                <a:r>
                  <a:rPr lang="en-US" sz="2800" dirty="0"/>
                  <a:t> = </a:t>
                </a:r>
                <a14:m>
                  <m:oMath xmlns:m="http://schemas.openxmlformats.org/officeDocument/2006/math">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𝑛𝑒𝑡</m:t>
                            </m:r>
                          </m:sub>
                        </m:sSub>
                        <m:r>
                          <a:rPr lang="en-US" sz="2800" b="0" i="1" smtClean="0">
                            <a:latin typeface="Cambria Math" panose="02040503050406030204" pitchFamily="18" charset="0"/>
                          </a:rPr>
                          <m:t>−</m:t>
                        </m:r>
                        <m:r>
                          <a:rPr lang="en-US" sz="2800" i="1">
                            <a:latin typeface="Cambria Math" panose="02040503050406030204" pitchFamily="18" charset="0"/>
                          </a:rPr>
                          <m:t>𝐹</m:t>
                        </m:r>
                      </m:e>
                      <m:sub>
                        <m:r>
                          <a:rPr lang="en-US" sz="2800" i="1">
                            <a:latin typeface="Cambria Math" panose="02040503050406030204" pitchFamily="18" charset="0"/>
                          </a:rPr>
                          <m:t>𝑔𝑟𝑎𝑣</m:t>
                        </m:r>
                      </m:sub>
                    </m:sSub>
                  </m:oMath>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708727"/>
                <a:ext cx="7579588" cy="4142929"/>
              </a:xfrm>
              <a:blipFill>
                <a:blip r:embed="rId2"/>
                <a:stretch>
                  <a:fillRect l="-1448"/>
                </a:stretch>
              </a:blipFill>
            </p:spPr>
            <p:txBody>
              <a:bodyPr/>
              <a:lstStyle/>
              <a:p>
                <a:r>
                  <a:rPr lang="en-US">
                    <a:noFill/>
                  </a:rPr>
                  <a:t> </a:t>
                </a:r>
              </a:p>
            </p:txBody>
          </p:sp>
        </mc:Fallback>
      </mc:AlternateContent>
    </p:spTree>
    <p:extLst>
      <p:ext uri="{BB962C8B-B14F-4D97-AF65-F5344CB8AC3E}">
        <p14:creationId xmlns:p14="http://schemas.microsoft.com/office/powerpoint/2010/main" val="3389553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692888"/>
                <a:ext cx="10800346" cy="4338944"/>
              </a:xfrm>
            </p:spPr>
            <p:txBody>
              <a:bodyPr>
                <a:noAutofit/>
              </a:bodyPr>
              <a:lstStyle/>
              <a:p>
                <a:pPr marL="0" indent="0">
                  <a:buNone/>
                </a:pPr>
                <a:r>
                  <a:rPr lang="en-US" sz="2800" dirty="0" smtClean="0"/>
                  <a:t>Anna is </a:t>
                </a:r>
                <a:r>
                  <a:rPr lang="en-US" sz="2800" dirty="0"/>
                  <a:t>riding </a:t>
                </a:r>
                <a:r>
                  <a:rPr lang="en-US" sz="2800" dirty="0" smtClean="0"/>
                  <a:t>on a roller coaster </a:t>
                </a:r>
                <a:r>
                  <a:rPr lang="en-US" sz="2800" dirty="0"/>
                  <a:t>at Great </a:t>
                </a:r>
                <a:r>
                  <a:rPr lang="en-US" sz="2800" dirty="0" smtClean="0"/>
                  <a:t>America. She </a:t>
                </a:r>
                <a:r>
                  <a:rPr lang="en-US" sz="2800" dirty="0"/>
                  <a:t>experiences a downward acceleration of 15.6 m/s</a:t>
                </a:r>
                <a:r>
                  <a:rPr lang="en-US" sz="2800" baseline="30000" dirty="0"/>
                  <a:t>2</a:t>
                </a:r>
                <a:r>
                  <a:rPr lang="en-US" sz="2800" dirty="0"/>
                  <a:t> at the top of the loop and an upward acceleration of 26.3 m/s</a:t>
                </a:r>
                <a:r>
                  <a:rPr lang="en-US" sz="2800" baseline="30000" dirty="0"/>
                  <a:t>2</a:t>
                </a:r>
                <a:r>
                  <a:rPr lang="en-US" sz="2800" dirty="0"/>
                  <a:t> at the bottom of the loop. Use Newton's second law to determine the normal force acting upon Anna's 864 kg roller coaster car</a:t>
                </a:r>
                <a:r>
                  <a:rPr lang="en-US" sz="2800" dirty="0" smtClean="0"/>
                  <a:t>.</a:t>
                </a:r>
              </a:p>
              <a:p>
                <a:pPr marL="0" indent="0">
                  <a:buNone/>
                </a:pPr>
                <a:r>
                  <a:rPr lang="en-US" sz="2800" dirty="0" smtClean="0"/>
                  <a:t>Known Information						Requested Information</a:t>
                </a:r>
              </a:p>
              <a:p>
                <a:pPr marL="0" indent="0">
                  <a:buNone/>
                </a:pPr>
                <a:r>
                  <a:rPr lang="en-US" sz="2800" dirty="0" smtClean="0"/>
                  <a:t>M =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𝑛𝑜𝑟𝑚</m:t>
                        </m:r>
                      </m:sub>
                    </m:sSub>
                  </m:oMath>
                </a14:m>
                <a:r>
                  <a:rPr lang="en-US" sz="2800" dirty="0" smtClean="0"/>
                  <a:t> at the top =</a:t>
                </a:r>
              </a:p>
              <a:p>
                <a:pPr marL="0" indent="0">
                  <a:buNone/>
                </a:pP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𝑡𝑜𝑝</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𝑛𝑜𝑟𝑚</m:t>
                        </m:r>
                      </m:sub>
                    </m:sSub>
                  </m:oMath>
                </a14:m>
                <a:r>
                  <a:rPr lang="en-US" sz="2800" dirty="0"/>
                  <a:t> at the </a:t>
                </a:r>
                <a:r>
                  <a:rPr lang="en-US" sz="2800" dirty="0" smtClean="0"/>
                  <a:t>bottom =</a:t>
                </a:r>
                <a:endParaRPr lang="en-US" sz="2800" dirty="0"/>
              </a:p>
              <a:p>
                <a:pPr marL="0" indent="0">
                  <a:buNone/>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𝑏𝑜𝑡𝑡𝑜𝑚</m:t>
                        </m:r>
                      </m:sub>
                    </m:sSub>
                  </m:oMath>
                </a14:m>
                <a:r>
                  <a:rPr lang="en-US" sz="28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692888"/>
                <a:ext cx="10800346" cy="4338944"/>
              </a:xfrm>
              <a:blipFill>
                <a:blip r:embed="rId2"/>
                <a:stretch>
                  <a:fillRect l="-1186" t="-2954" b="-5767"/>
                </a:stretch>
              </a:blipFill>
            </p:spPr>
            <p:txBody>
              <a:bodyPr/>
              <a:lstStyle/>
              <a:p>
                <a:r>
                  <a:rPr lang="en-US">
                    <a:noFill/>
                  </a:rPr>
                  <a:t> </a:t>
                </a:r>
              </a:p>
            </p:txBody>
          </p:sp>
        </mc:Fallback>
      </mc:AlternateContent>
    </p:spTree>
    <p:extLst>
      <p:ext uri="{BB962C8B-B14F-4D97-AF65-F5344CB8AC3E}">
        <p14:creationId xmlns:p14="http://schemas.microsoft.com/office/powerpoint/2010/main" val="155587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				</a:t>
            </a:r>
            <a:endParaRPr lang="en-US" dirty="0"/>
          </a:p>
        </p:txBody>
      </p:sp>
      <p:sp>
        <p:nvSpPr>
          <p:cNvPr id="3" name="Content Placeholder 2"/>
          <p:cNvSpPr>
            <a:spLocks noGrp="1"/>
          </p:cNvSpPr>
          <p:nvPr>
            <p:ph idx="1"/>
          </p:nvPr>
        </p:nvSpPr>
        <p:spPr>
          <a:xfrm>
            <a:off x="460375" y="1764145"/>
            <a:ext cx="5988551" cy="4049416"/>
          </a:xfrm>
        </p:spPr>
        <p:txBody>
          <a:bodyPr>
            <a:normAutofit/>
          </a:bodyPr>
          <a:lstStyle/>
          <a:p>
            <a:r>
              <a:rPr lang="en-US" sz="3000" dirty="0" smtClean="0"/>
              <a:t>The motion of an object in a circle with a constant or uniform speed. </a:t>
            </a:r>
          </a:p>
          <a:p>
            <a:r>
              <a:rPr lang="en-US" sz="3000" dirty="0" smtClean="0"/>
              <a:t>An object in uniform circular motion will cover the same linear distance in each second of time. </a:t>
            </a:r>
          </a:p>
          <a:p>
            <a:endParaRPr lang="en-US" dirty="0"/>
          </a:p>
        </p:txBody>
      </p:sp>
      <p:sp>
        <p:nvSpPr>
          <p:cNvPr id="5" name="AutoShape 6" descr="Image result for uniform circular motion c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uniform circular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926" y="1068259"/>
            <a:ext cx="5079791" cy="456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54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				</a:t>
            </a:r>
            <a:endParaRPr lang="en-US" dirty="0"/>
          </a:p>
        </p:txBody>
      </p:sp>
      <p:sp>
        <p:nvSpPr>
          <p:cNvPr id="3" name="Content Placeholder 2"/>
          <p:cNvSpPr>
            <a:spLocks noGrp="1"/>
          </p:cNvSpPr>
          <p:nvPr>
            <p:ph idx="1"/>
          </p:nvPr>
        </p:nvSpPr>
        <p:spPr>
          <a:xfrm>
            <a:off x="460375" y="1796715"/>
            <a:ext cx="11180401" cy="2829729"/>
          </a:xfrm>
        </p:spPr>
        <p:txBody>
          <a:bodyPr>
            <a:normAutofit/>
          </a:bodyPr>
          <a:lstStyle/>
          <a:p>
            <a:r>
              <a:rPr lang="en-US" sz="3000" dirty="0" smtClean="0"/>
              <a:t>If a car were to move in a circle with a constant speed of 5m/s, then the car would travel 5 meters along the perimeter of the circle in each second. </a:t>
            </a:r>
          </a:p>
          <a:p>
            <a:r>
              <a:rPr lang="en-US" sz="3000" dirty="0" smtClean="0"/>
              <a:t>The distance of one complete cycle around the perimeter of a circle is known as the circumference</a:t>
            </a:r>
          </a:p>
          <a:p>
            <a:endParaRPr lang="en-US" dirty="0"/>
          </a:p>
        </p:txBody>
      </p:sp>
      <p:sp>
        <p:nvSpPr>
          <p:cNvPr id="5" name="AutoShape 6" descr="Image result for uniform circular motion c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uniform circular motion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61" y="4369645"/>
            <a:ext cx="5872295" cy="206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6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	 and average speed</a:t>
            </a:r>
            <a:endParaRPr lang="en-US" dirty="0"/>
          </a:p>
        </p:txBody>
      </p:sp>
      <p:sp>
        <p:nvSpPr>
          <p:cNvPr id="3" name="Content Placeholder 2"/>
          <p:cNvSpPr>
            <a:spLocks noGrp="1"/>
          </p:cNvSpPr>
          <p:nvPr>
            <p:ph idx="1"/>
          </p:nvPr>
        </p:nvSpPr>
        <p:spPr>
          <a:xfrm>
            <a:off x="685801" y="1873361"/>
            <a:ext cx="6468978" cy="4254722"/>
          </a:xfrm>
        </p:spPr>
        <p:txBody>
          <a:bodyPr>
            <a:normAutofit/>
          </a:bodyPr>
          <a:lstStyle/>
          <a:p>
            <a:r>
              <a:rPr lang="en-US" sz="2800" dirty="0" smtClean="0"/>
              <a:t>Objects moving around circles of different radius in the same amount of time (period), the object traveling the circle of </a:t>
            </a:r>
            <a:r>
              <a:rPr lang="en-US" sz="2800" b="1" dirty="0" smtClean="0"/>
              <a:t>larger radius </a:t>
            </a:r>
            <a:r>
              <a:rPr lang="en-US" sz="2800" dirty="0" smtClean="0"/>
              <a:t>must be traveling with the </a:t>
            </a:r>
            <a:r>
              <a:rPr lang="en-US" sz="2800" b="1" dirty="0" smtClean="0"/>
              <a:t>greatest speed</a:t>
            </a:r>
            <a:r>
              <a:rPr lang="en-US" sz="2800" dirty="0" smtClean="0"/>
              <a:t>. </a:t>
            </a:r>
          </a:p>
          <a:p>
            <a:r>
              <a:rPr lang="en-US" sz="2800" dirty="0" smtClean="0"/>
              <a:t>This means average speed and the radius of the circle are directly proportional. </a:t>
            </a:r>
          </a:p>
          <a:p>
            <a:r>
              <a:rPr lang="en-US" sz="2800" dirty="0" smtClean="0"/>
              <a:t>An example to illustrate this is radar</a:t>
            </a:r>
            <a:endParaRPr lang="en-US" sz="2800" dirty="0"/>
          </a:p>
        </p:txBody>
      </p:sp>
      <p:pic>
        <p:nvPicPr>
          <p:cNvPr id="5122" name="Picture 2" descr="Image result for ra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115" y="1957136"/>
            <a:ext cx="4170947" cy="417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09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	 and average speed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2" y="1761066"/>
                <a:ext cx="6998854" cy="4456854"/>
              </a:xfrm>
            </p:spPr>
            <p:txBody>
              <a:bodyPr>
                <a:normAutofit/>
              </a:bodyPr>
              <a:lstStyle/>
              <a:p>
                <a:r>
                  <a:rPr lang="en-US" sz="2800" dirty="0" smtClean="0"/>
                  <a:t>The relationship between the circumference of a circle, the time to complete one cycle around the circle, and the speed of the object is expresses in this formula: </a:t>
                </a:r>
                <a:endParaRPr lang="en-US" sz="2800" dirty="0"/>
              </a:p>
              <a:p>
                <a:pPr marL="0" indent="0" algn="ctr">
                  <a:buNone/>
                </a:pPr>
                <a:r>
                  <a:rPr lang="en-US" sz="2800" i="1" dirty="0" smtClean="0"/>
                  <a:t>Average Speed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𝐷𝑖𝑠𝑡𝑎𝑛𝑐𝑒</m:t>
                        </m:r>
                      </m:num>
                      <m:den>
                        <m:r>
                          <a:rPr lang="en-US" sz="2000" b="0" i="1" smtClean="0">
                            <a:latin typeface="Cambria Math" panose="02040503050406030204" pitchFamily="18" charset="0"/>
                          </a:rPr>
                          <m:t>𝑇𝑖𝑚𝑒</m:t>
                        </m:r>
                      </m:den>
                    </m:f>
                  </m:oMath>
                </a14:m>
                <a:r>
                  <a:rPr lang="en-US" sz="2800" i="1"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𝐶𝑖𝑟𝑐𝑢𝑚𝑓𝑒𝑟𝑒𝑛𝑐𝑒</m:t>
                        </m:r>
                      </m:num>
                      <m:den>
                        <m:r>
                          <a:rPr lang="en-US" sz="2800" b="0" i="1" smtClean="0">
                            <a:latin typeface="Cambria Math" panose="02040503050406030204" pitchFamily="18" charset="0"/>
                          </a:rPr>
                          <m:t>𝑇𝑖𝑚𝑒</m:t>
                        </m:r>
                      </m:den>
                    </m:f>
                  </m:oMath>
                </a14:m>
                <a:endParaRPr lang="en-US" sz="2800" i="1" dirty="0" smtClean="0"/>
              </a:p>
              <a:p>
                <a:r>
                  <a:rPr lang="en-US" sz="2800" dirty="0"/>
                  <a:t>The circumference of any circle can be calculated using the following formula:  </a:t>
                </a:r>
              </a:p>
              <a:p>
                <a:pPr marL="0" indent="0" algn="ctr">
                  <a:buNone/>
                </a:pPr>
                <a:r>
                  <a:rPr lang="en-US" sz="2800" i="1" dirty="0"/>
                  <a:t>Circumference = 2 (</a:t>
                </a:r>
                <a:r>
                  <a:rPr lang="en-US" sz="2800" i="1" dirty="0">
                    <a:sym typeface="Symbol" panose="05050102010706020507" pitchFamily="18" charset="2"/>
                  </a:rPr>
                  <a:t>) (Radius)</a:t>
                </a:r>
                <a:endParaRPr lang="en-US" sz="2800"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2" y="1761066"/>
                <a:ext cx="6998854" cy="4456854"/>
              </a:xfrm>
              <a:blipFill>
                <a:blip r:embed="rId2"/>
                <a:stretch>
                  <a:fillRect l="-1568" t="-1642" r="-784"/>
                </a:stretch>
              </a:blipFill>
            </p:spPr>
            <p:txBody>
              <a:bodyPr/>
              <a:lstStyle/>
              <a:p>
                <a:r>
                  <a:rPr lang="en-US">
                    <a:noFill/>
                  </a:rPr>
                  <a:t> </a:t>
                </a:r>
              </a:p>
            </p:txBody>
          </p:sp>
        </mc:Fallback>
      </mc:AlternateContent>
      <p:pic>
        <p:nvPicPr>
          <p:cNvPr id="4" name="Picture 2" descr="Image result for circum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250" y="1761066"/>
            <a:ext cx="3337560" cy="328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2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	 and average speed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7256" y="1874981"/>
                <a:ext cx="5336308" cy="4184073"/>
              </a:xfrm>
            </p:spPr>
            <p:txBody>
              <a:bodyPr>
                <a:normAutofit/>
              </a:bodyPr>
              <a:lstStyle/>
              <a:p>
                <a:r>
                  <a:rPr lang="en-US" sz="2800" dirty="0" smtClean="0"/>
                  <a:t>Combining these two equations will lead to the following equation relating the speed of an object moving in uniform circular motion to the radius of the circle and the time to make </a:t>
                </a:r>
                <a:r>
                  <a:rPr lang="en-US" sz="2800" b="1" i="1" dirty="0" smtClean="0"/>
                  <a:t>one cycle around the circle</a:t>
                </a:r>
                <a:r>
                  <a:rPr lang="en-US" sz="2800" dirty="0" smtClean="0"/>
                  <a:t>.</a:t>
                </a:r>
              </a:p>
              <a:p>
                <a:pPr marL="0" indent="0" algn="ctr">
                  <a:buNone/>
                </a:pPr>
                <a:r>
                  <a:rPr lang="en-US" sz="2800" i="1" dirty="0" smtClean="0"/>
                  <a:t>Average Speed = </a:t>
                </a:r>
                <a14:m>
                  <m:oMath xmlns:m="http://schemas.openxmlformats.org/officeDocument/2006/math">
                    <m:f>
                      <m:fPr>
                        <m:ctrlPr>
                          <a:rPr lang="en-US" sz="2800" i="1" smtClean="0">
                            <a:latin typeface="Cambria Math" panose="02040503050406030204" pitchFamily="18" charset="0"/>
                          </a:rPr>
                        </m:ctrlPr>
                      </m:fPr>
                      <m:num>
                        <m:r>
                          <m:rPr>
                            <m:nor/>
                          </m:rPr>
                          <a:rPr lang="en-US" sz="2800" i="1" dirty="0"/>
                          <m:t>2 (</m:t>
                        </m:r>
                        <m:r>
                          <m:rPr>
                            <m:nor/>
                          </m:rPr>
                          <a:rPr lang="en-US" sz="2800" i="1" dirty="0">
                            <a:sym typeface="Symbol" panose="05050102010706020507" pitchFamily="18" charset="2"/>
                          </a:rPr>
                          <m:t>) (</m:t>
                        </m:r>
                        <m:r>
                          <m:rPr>
                            <m:nor/>
                          </m:rPr>
                          <a:rPr lang="en-US" sz="2800" i="1" dirty="0">
                            <a:sym typeface="Symbol" panose="05050102010706020507" pitchFamily="18" charset="2"/>
                          </a:rPr>
                          <m:t>Radius</m:t>
                        </m:r>
                        <m:r>
                          <m:rPr>
                            <m:nor/>
                          </m:rPr>
                          <a:rPr lang="en-US" sz="2800" i="1" dirty="0">
                            <a:sym typeface="Symbol" panose="05050102010706020507" pitchFamily="18" charset="2"/>
                          </a:rPr>
                          <m:t>) </m:t>
                        </m:r>
                      </m:num>
                      <m:den>
                        <m:r>
                          <a:rPr lang="en-US" sz="2800" b="0" i="1" smtClean="0">
                            <a:latin typeface="Cambria Math" panose="02040503050406030204" pitchFamily="18" charset="0"/>
                          </a:rPr>
                          <m:t>𝑇𝑖𝑚𝑒</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7256" y="1874981"/>
                <a:ext cx="5336308" cy="4184073"/>
              </a:xfrm>
              <a:blipFill>
                <a:blip r:embed="rId2"/>
                <a:stretch>
                  <a:fillRect l="-2057" r="-25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p:cNvSpPr txBox="1">
                <a:spLocks/>
              </p:cNvSpPr>
              <p:nvPr/>
            </p:nvSpPr>
            <p:spPr>
              <a:xfrm>
                <a:off x="6280727" y="1874980"/>
                <a:ext cx="5209309" cy="418407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2400" b="1" i="1" dirty="0" smtClean="0"/>
                  <a:t>Time of one cycle around the circle</a:t>
                </a:r>
                <a:r>
                  <a:rPr lang="en-US" sz="2400" b="1" i="1" dirty="0" smtClean="0"/>
                  <a:t>:</a:t>
                </a:r>
                <a:endParaRPr lang="en-US" dirty="0" smtClean="0"/>
              </a:p>
              <a:p>
                <a:pPr marL="0" indent="0" algn="ctr">
                  <a:buFont typeface="Aria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𝑇𝑖𝑚𝑒</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𝑇𝑖𝑚𝑒</m:t>
                          </m:r>
                          <m:r>
                            <a:rPr lang="en-US" b="0" i="1" smtClean="0">
                              <a:latin typeface="Cambria Math" panose="02040503050406030204" pitchFamily="18" charset="0"/>
                            </a:rPr>
                            <m:t> (</m:t>
                          </m:r>
                          <m:r>
                            <a:rPr lang="en-US" b="0" i="1" smtClean="0">
                              <a:latin typeface="Cambria Math" panose="02040503050406030204" pitchFamily="18" charset="0"/>
                            </a:rPr>
                            <m:t>𝑠𝑒𝑐𝑜𝑛𝑑𝑠</m:t>
                          </m:r>
                          <m:r>
                            <a:rPr lang="en-US" b="0" i="1" smtClean="0">
                              <a:latin typeface="Cambria Math" panose="02040503050406030204" pitchFamily="18" charset="0"/>
                            </a:rPr>
                            <m:t>)</m:t>
                          </m:r>
                        </m:num>
                        <m:den>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𝑟𝑜𝑡𝑎𝑡𝑖𝑜𝑛𝑠</m:t>
                          </m:r>
                        </m:den>
                      </m:f>
                    </m:oMath>
                  </m:oMathPara>
                </a14:m>
                <a:endParaRPr lang="en-US" dirty="0" smtClean="0"/>
              </a:p>
              <a:p>
                <a:pPr marL="0" indent="0" algn="ctr">
                  <a:buFont typeface="Arial"/>
                  <a:buNone/>
                </a:pPr>
                <a:endParaRPr lang="en-US"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6280727" y="1874980"/>
                <a:ext cx="5209309" cy="418407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507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direction of the velocity vector</a:t>
            </a:r>
            <a:endParaRPr lang="en-US" dirty="0"/>
          </a:p>
        </p:txBody>
      </p:sp>
      <p:sp>
        <p:nvSpPr>
          <p:cNvPr id="3" name="Content Placeholder 2"/>
          <p:cNvSpPr>
            <a:spLocks noGrp="1"/>
          </p:cNvSpPr>
          <p:nvPr>
            <p:ph idx="1"/>
          </p:nvPr>
        </p:nvSpPr>
        <p:spPr>
          <a:xfrm>
            <a:off x="532617" y="2299448"/>
            <a:ext cx="7041949" cy="3359323"/>
          </a:xfrm>
        </p:spPr>
        <p:txBody>
          <a:bodyPr>
            <a:noAutofit/>
          </a:bodyPr>
          <a:lstStyle/>
          <a:p>
            <a:r>
              <a:rPr lang="en-US" sz="2800" dirty="0" smtClean="0"/>
              <a:t>An object moving in uniform circular motion will have a constant speed but its velocity vector will be continuously changing. </a:t>
            </a:r>
          </a:p>
          <a:p>
            <a:r>
              <a:rPr lang="en-US" sz="2800" dirty="0" smtClean="0"/>
              <a:t>The direction of the of the velocity vector at any instant is in the direction of a tangent line drawn to the circle at the object’s location.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750" y="1631108"/>
            <a:ext cx="3089476" cy="4696004"/>
          </a:xfrm>
          <a:prstGeom prst="rect">
            <a:avLst/>
          </a:prstGeom>
        </p:spPr>
      </p:pic>
    </p:spTree>
    <p:extLst>
      <p:ext uri="{BB962C8B-B14F-4D97-AF65-F5344CB8AC3E}">
        <p14:creationId xmlns:p14="http://schemas.microsoft.com/office/powerpoint/2010/main" val="3610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a:xfrm>
            <a:off x="685801" y="1828215"/>
            <a:ext cx="5843336" cy="4050186"/>
          </a:xfrm>
        </p:spPr>
        <p:txBody>
          <a:bodyPr>
            <a:normAutofit/>
          </a:bodyPr>
          <a:lstStyle/>
          <a:p>
            <a:r>
              <a:rPr lang="en-US" sz="2800" dirty="0"/>
              <a:t>A tube is been placed upon the table and shaped into a three-quarters circle. A golf ball is pushed into the tube at one end at high speed. The ball rolls through the tube and exits at the opposite end. Describe the path of the golf ball as it exits the tube.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324" y="2142067"/>
            <a:ext cx="3036676" cy="3422483"/>
          </a:xfrm>
          <a:prstGeom prst="rect">
            <a:avLst/>
          </a:prstGeom>
        </p:spPr>
      </p:pic>
    </p:spTree>
    <p:extLst>
      <p:ext uri="{BB962C8B-B14F-4D97-AF65-F5344CB8AC3E}">
        <p14:creationId xmlns:p14="http://schemas.microsoft.com/office/powerpoint/2010/main" val="908996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2085</TotalTime>
  <Words>1140</Words>
  <Application>Microsoft Office PowerPoint</Application>
  <PresentationFormat>Widescreen</PresentationFormat>
  <Paragraphs>107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Symbol</vt:lpstr>
      <vt:lpstr>Celestial</vt:lpstr>
      <vt:lpstr>Circular Motion</vt:lpstr>
      <vt:lpstr>What do you think? </vt:lpstr>
      <vt:lpstr>Uniform circular motion    </vt:lpstr>
      <vt:lpstr>Uniform circular motion    </vt:lpstr>
      <vt:lpstr>Uniform circular motion  and average speed</vt:lpstr>
      <vt:lpstr>Uniform circular motion  and average speed</vt:lpstr>
      <vt:lpstr>Uniform circular motion  and average speed</vt:lpstr>
      <vt:lpstr>The direction of the velocity vector</vt:lpstr>
      <vt:lpstr>Check for understanding</vt:lpstr>
      <vt:lpstr>Acceleration</vt:lpstr>
      <vt:lpstr>Direction of the Acceleration vector</vt:lpstr>
      <vt:lpstr>Centripetal Force</vt:lpstr>
      <vt:lpstr>Centripetal Force</vt:lpstr>
      <vt:lpstr>Centripetal Force</vt:lpstr>
      <vt:lpstr>Calculating Force</vt:lpstr>
      <vt:lpstr>PowerPoint Presentation</vt:lpstr>
      <vt:lpstr>Practice</vt:lpstr>
      <vt:lpstr>Practice</vt:lpstr>
      <vt:lpstr>Circular Motion and Newton’s 2nd Law</vt:lpstr>
      <vt:lpstr>Circular Motion and Newton’s 2nd Law</vt:lpstr>
      <vt:lpstr>Practice</vt:lpstr>
      <vt:lpstr>Practice</vt:lpstr>
      <vt:lpstr>Practice</vt:lpstr>
      <vt:lpstr>Roller Coaster Physics</vt:lpstr>
      <vt:lpstr>Roller Coaster Physics</vt:lpstr>
      <vt:lpstr>Practice</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dc:title>
  <dc:creator>Stephanie Jones</dc:creator>
  <cp:lastModifiedBy>Stephanie Jones</cp:lastModifiedBy>
  <cp:revision>78</cp:revision>
  <cp:lastPrinted>2018-10-25T12:42:56Z</cp:lastPrinted>
  <dcterms:created xsi:type="dcterms:W3CDTF">2017-10-23T14:26:05Z</dcterms:created>
  <dcterms:modified xsi:type="dcterms:W3CDTF">2018-10-26T13:48:14Z</dcterms:modified>
</cp:coreProperties>
</file>