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8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7" r:id="rId13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11BED-EC1A-4B25-8DE1-4455143792E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EC753-374C-4D60-A0F1-D6495A1D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4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0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2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5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6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1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5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8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7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8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4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802C-7044-4A8A-A312-FF5E22541A3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31B7-CC5F-4B63-A338-A11988BC3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 Fall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Check Your Understanding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is the distance an object falls in one second?</a:t>
            </a:r>
          </a:p>
          <a:p>
            <a:pPr algn="ctr" eaLnBrk="1" hangingPunct="1"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ü"/>
              <a:defRPr/>
            </a:pPr>
            <a:r>
              <a:rPr lang="en-US" sz="3600" dirty="0" smtClean="0"/>
              <a:t>d = ?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dirty="0" smtClean="0"/>
              <a:t>a = 9.8 m/s</a:t>
            </a:r>
            <a:r>
              <a:rPr lang="en-US" sz="3200" baseline="30000" dirty="0" smtClean="0"/>
              <a:t>2</a:t>
            </a:r>
            <a:endParaRPr lang="en-US" sz="3200" dirty="0" smtClean="0"/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dirty="0" smtClean="0"/>
              <a:t>t = 1 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dirty="0" smtClean="0"/>
              <a:t>d = ½ at</a:t>
            </a:r>
            <a:r>
              <a:rPr lang="en-US" sz="3200" baseline="30000" dirty="0" smtClean="0"/>
              <a:t>2</a:t>
            </a:r>
            <a:endParaRPr lang="en-US" sz="3200" dirty="0" smtClean="0"/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dirty="0" smtClean="0"/>
              <a:t>d = ½ (9.8)(1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u="sng" dirty="0" smtClean="0"/>
              <a:t>d </a:t>
            </a:r>
            <a:r>
              <a:rPr lang="en-US" sz="3200" b="1" u="sng" smtClean="0"/>
              <a:t>= 4.9 </a:t>
            </a:r>
            <a:r>
              <a:rPr lang="en-US" sz="3200" b="1" u="sng" dirty="0" smtClean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1509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When you drop a crumpled piece of paper and a flat sheet of paper they </a:t>
            </a:r>
            <a:r>
              <a:rPr lang="en-US" b="1" u="sng" dirty="0" smtClean="0"/>
              <a:t>should</a:t>
            </a:r>
            <a:r>
              <a:rPr lang="en-US" dirty="0" smtClean="0"/>
              <a:t> fall and hit the ground at the same time, but do they?</a:t>
            </a:r>
          </a:p>
          <a:p>
            <a:pPr lvl="1"/>
            <a:r>
              <a:rPr lang="en-US" dirty="0" smtClean="0"/>
              <a:t>The reason the crumpled piece of paper hits the ground first is because it experiences less </a:t>
            </a:r>
            <a:r>
              <a:rPr lang="en-US" dirty="0" smtClean="0">
                <a:solidFill>
                  <a:srgbClr val="FF0000"/>
                </a:solidFill>
              </a:rPr>
              <a:t>air resistance</a:t>
            </a:r>
            <a:endParaRPr lang="en-US" dirty="0"/>
          </a:p>
          <a:p>
            <a:pPr lvl="2"/>
            <a:r>
              <a:rPr lang="en-US" dirty="0" smtClean="0"/>
              <a:t>A frictional force (means it goes against motion) caused by air</a:t>
            </a:r>
          </a:p>
          <a:p>
            <a:pPr lvl="2"/>
            <a:r>
              <a:rPr lang="en-US" dirty="0" smtClean="0"/>
              <a:t>The greater the surface area of an object, the more air resistance it feels</a:t>
            </a:r>
          </a:p>
        </p:txBody>
      </p:sp>
    </p:spTree>
    <p:extLst>
      <p:ext uri="{BB962C8B-B14F-4D97-AF65-F5344CB8AC3E}">
        <p14:creationId xmlns:p14="http://schemas.microsoft.com/office/powerpoint/2010/main" val="27393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15400" cy="5791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What does it mean if an object is in free fall?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How do we calculate speed of an object if it is in free fall?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What does g represent?  What’s is it’s numerical value?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How do we calculate the distance an object falls when it is in free fall?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311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smtClean="0"/>
              <a:t>Free Fall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Consider an apple falling from a tree. We know that it starts at rest and gains speed as it falls, or accelerates.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Gravity causes the apple to accelerate downward and is said to be in free fall.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Free fall: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when an object is only affected by gravity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SI unit: m/s</a:t>
            </a:r>
            <a:r>
              <a:rPr lang="en-US" baseline="30000" dirty="0" smtClean="0"/>
              <a:t>2</a:t>
            </a:r>
            <a:r>
              <a:rPr lang="en-US" dirty="0" smtClean="0"/>
              <a:t> ( for acceleration due to gravity)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Ex:  g = -9.8 m/s</a:t>
            </a:r>
            <a:r>
              <a:rPr lang="en-US" baseline="30000" dirty="0" smtClean="0"/>
              <a:t>2 </a:t>
            </a:r>
            <a:r>
              <a:rPr lang="en-US" dirty="0" smtClean="0"/>
              <a:t>on Earth.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The letter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dirty="0" smtClean="0"/>
              <a:t> represents the acceleration due to gravity.</a:t>
            </a:r>
          </a:p>
        </p:txBody>
      </p:sp>
    </p:spTree>
    <p:extLst>
      <p:ext uri="{BB962C8B-B14F-4D97-AF65-F5344CB8AC3E}">
        <p14:creationId xmlns:p14="http://schemas.microsoft.com/office/powerpoint/2010/main" val="127001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3200" dirty="0" smtClean="0"/>
              <a:t>Equation:</a:t>
            </a:r>
            <a:r>
              <a:rPr lang="en-US" dirty="0" smtClean="0"/>
              <a:t> 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= v</a:t>
            </a:r>
            <a:r>
              <a:rPr lang="en-US" sz="4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at</a:t>
            </a:r>
          </a:p>
          <a:p>
            <a:pPr lvl="2" eaLnBrk="1" hangingPunct="1">
              <a:defRPr/>
            </a:pPr>
            <a:r>
              <a:rPr lang="en-US" sz="2800" dirty="0" smtClean="0"/>
              <a:t>v = velocity or speed (m/s)</a:t>
            </a:r>
          </a:p>
          <a:p>
            <a:pPr lvl="2" eaLnBrk="1" hangingPunct="1">
              <a:defRPr/>
            </a:pPr>
            <a:r>
              <a:rPr lang="en-US" sz="2800" dirty="0" smtClean="0"/>
              <a:t>a = acceleration due to gravity (-9.8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on Earth)</a:t>
            </a:r>
          </a:p>
          <a:p>
            <a:pPr lvl="2" eaLnBrk="1" hangingPunct="1">
              <a:defRPr/>
            </a:pPr>
            <a:r>
              <a:rPr lang="en-US" sz="2800" dirty="0" smtClean="0"/>
              <a:t>t = elapsed time (s)</a:t>
            </a:r>
          </a:p>
          <a:p>
            <a:pPr lvl="2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i="1" dirty="0" smtClean="0"/>
              <a:t>**Hint - as soon as you see any of the following phrases in a word problem, write a = </a:t>
            </a:r>
            <a:r>
              <a:rPr lang="en-US" i="1" dirty="0" smtClean="0"/>
              <a:t>- 9.8 </a:t>
            </a:r>
            <a:r>
              <a:rPr lang="en-US" i="1" dirty="0" smtClean="0"/>
              <a:t>m/s</a:t>
            </a:r>
            <a:r>
              <a:rPr lang="en-US" i="1" baseline="30000" dirty="0" smtClean="0"/>
              <a:t>2</a:t>
            </a:r>
            <a:r>
              <a:rPr lang="en-US" i="1" dirty="0" smtClean="0"/>
              <a:t> for a given: 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free fall, falling, dropped, thrown</a:t>
            </a:r>
            <a:r>
              <a:rPr lang="en-US" i="1" dirty="0" smtClean="0"/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10732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Remember, the object’s velocity increases by -9.8 m/s every second it falls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782609"/>
              </p:ext>
            </p:extLst>
          </p:nvPr>
        </p:nvGraphicFramePr>
        <p:xfrm>
          <a:off x="457200" y="1447800"/>
          <a:ext cx="8229600" cy="518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055">
                <a:tc>
                  <a:txBody>
                    <a:bodyPr/>
                    <a:lstStyle/>
                    <a:p>
                      <a:r>
                        <a:rPr lang="en-US" dirty="0" smtClean="0"/>
                        <a:t>Time falling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velocity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 smtClean="0"/>
                        <a:t>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 smtClean="0"/>
                        <a:t>1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 smtClean="0"/>
                        <a:t>2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 smtClean="0"/>
                        <a:t>3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 smtClean="0"/>
                        <a:t>4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 smtClean="0"/>
                        <a:t>5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 smtClean="0"/>
                        <a:t>6s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 smtClean="0"/>
                        <a:t>7s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 smtClean="0"/>
                        <a:t>8s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 smtClean="0"/>
                        <a:t>9s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Check Your Understanding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would the speedometer reading on a falling rock be 4.5 seconds after it drops from rest?</a:t>
            </a:r>
          </a:p>
          <a:p>
            <a:pPr eaLnBrk="1" hangingPunct="1">
              <a:buFontTx/>
              <a:buNone/>
              <a:defRPr/>
            </a:pPr>
            <a:endParaRPr 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Clr>
                <a:srgbClr val="0000CC"/>
              </a:buClr>
              <a:buFont typeface="Wingdings" pitchFamily="2" charset="2"/>
              <a:buChar char="ü"/>
              <a:defRPr/>
            </a:pPr>
            <a:r>
              <a:rPr lang="en-US" dirty="0" smtClean="0"/>
              <a:t>v = ?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 smtClean="0"/>
              <a:t>a = 9.8 m/s</a:t>
            </a:r>
            <a:r>
              <a:rPr lang="en-US" baseline="30000" dirty="0" smtClean="0"/>
              <a:t>2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 smtClean="0"/>
              <a:t>t = 4.5s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dirty="0" smtClean="0"/>
              <a:t>v = at</a:t>
            </a:r>
            <a:endParaRPr lang="en-US" dirty="0" smtClean="0"/>
          </a:p>
          <a:p>
            <a:pPr algn="ctr" eaLnBrk="1" hangingPunct="1">
              <a:buFontTx/>
              <a:buNone/>
              <a:defRPr/>
            </a:pPr>
            <a:r>
              <a:rPr lang="en-US" dirty="0" smtClean="0"/>
              <a:t>v = (-9.8 m/s</a:t>
            </a:r>
            <a:r>
              <a:rPr lang="en-US" baseline="30000" dirty="0" smtClean="0"/>
              <a:t>2</a:t>
            </a:r>
            <a:r>
              <a:rPr lang="en-US" dirty="0" smtClean="0"/>
              <a:t>) (4.5s)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b="1" u="sng" dirty="0" smtClean="0"/>
              <a:t>v = 44.1 m/s</a:t>
            </a:r>
          </a:p>
        </p:txBody>
      </p:sp>
    </p:spTree>
    <p:extLst>
      <p:ext uri="{BB962C8B-B14F-4D97-AF65-F5344CB8AC3E}">
        <p14:creationId xmlns:p14="http://schemas.microsoft.com/office/powerpoint/2010/main" val="25471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about 8 seconds?</a:t>
            </a:r>
          </a:p>
          <a:p>
            <a:pPr algn="ctr" eaLnBrk="1" hangingPunct="1">
              <a:lnSpc>
                <a:spcPct val="80000"/>
              </a:lnSpc>
              <a:buClr>
                <a:srgbClr val="0000CC"/>
              </a:buClr>
              <a:buFont typeface="Wingdings" pitchFamily="2" charset="2"/>
              <a:buChar char="ü"/>
              <a:defRPr/>
            </a:pPr>
            <a:r>
              <a:rPr lang="en-US" sz="2400" dirty="0" smtClean="0"/>
              <a:t>v = ?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a = 9.8 m/s</a:t>
            </a:r>
            <a:r>
              <a:rPr lang="en-US" sz="2400" baseline="30000" dirty="0" smtClean="0"/>
              <a:t>2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t = 8.5s</a:t>
            </a:r>
          </a:p>
          <a:p>
            <a:pPr algn="ctr" eaLnBrk="1" hangingPunct="1">
              <a:lnSpc>
                <a:spcPct val="80000"/>
              </a:lnSpc>
              <a:buClr>
                <a:srgbClr val="0000CC"/>
              </a:buClr>
              <a:buFont typeface="Wingdings" pitchFamily="2" charset="2"/>
              <a:buNone/>
              <a:defRPr/>
            </a:pPr>
            <a:r>
              <a:rPr lang="en-US" sz="2800" dirty="0" smtClean="0"/>
              <a:t>v = at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v = (-9.8 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(8.5s)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u="sng" dirty="0" smtClean="0"/>
              <a:t>v =  83.3 m/s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1600" b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16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/>
              <a:t>How about 15 seconds?</a:t>
            </a:r>
          </a:p>
          <a:p>
            <a:pPr algn="ctr" eaLnBrk="1" hangingPunct="1">
              <a:lnSpc>
                <a:spcPct val="80000"/>
              </a:lnSpc>
              <a:buClr>
                <a:srgbClr val="0000CC"/>
              </a:buClr>
              <a:buFont typeface="Wingdings" pitchFamily="2" charset="2"/>
              <a:buChar char="ü"/>
              <a:defRPr/>
            </a:pPr>
            <a:r>
              <a:rPr lang="en-US" sz="2400" dirty="0" smtClean="0"/>
              <a:t>v = ?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a = 9.8 m/s</a:t>
            </a:r>
            <a:r>
              <a:rPr lang="en-US" sz="2400" baseline="30000" dirty="0" smtClean="0"/>
              <a:t>2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t = 15s</a:t>
            </a:r>
          </a:p>
          <a:p>
            <a:pPr algn="ctr" eaLnBrk="1" hangingPunct="1">
              <a:lnSpc>
                <a:spcPct val="80000"/>
              </a:lnSpc>
              <a:buClr>
                <a:srgbClr val="0000CC"/>
              </a:buClr>
              <a:buFont typeface="Wingdings" pitchFamily="2" charset="2"/>
              <a:buNone/>
              <a:defRPr/>
            </a:pPr>
            <a:r>
              <a:rPr lang="en-US" sz="2800" dirty="0" smtClean="0"/>
              <a:t>v = at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v = (-9.8 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(15s)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u="sng" dirty="0" smtClean="0"/>
              <a:t>v = 147 m/s</a:t>
            </a:r>
          </a:p>
        </p:txBody>
      </p:sp>
    </p:spTree>
    <p:extLst>
      <p:ext uri="{BB962C8B-B14F-4D97-AF65-F5344CB8AC3E}">
        <p14:creationId xmlns:p14="http://schemas.microsoft.com/office/powerpoint/2010/main" val="3446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324600"/>
          </a:xfrm>
        </p:spPr>
        <p:txBody>
          <a:bodyPr/>
          <a:lstStyle/>
          <a:p>
            <a:pPr eaLnBrk="1" hangingPunct="1"/>
            <a:r>
              <a:rPr lang="en-US" dirty="0" smtClean="0"/>
              <a:t>Now consider an object thrown straight up. It will continue to move straight up, then it comes back down. </a:t>
            </a:r>
          </a:p>
          <a:p>
            <a:pPr eaLnBrk="1" hangingPunct="1"/>
            <a:r>
              <a:rPr lang="en-US" dirty="0" smtClean="0"/>
              <a:t>At the highest point, the object changes its direction and the objects instantaneous speed is 0 m/s. </a:t>
            </a:r>
          </a:p>
          <a:p>
            <a:pPr eaLnBrk="1" hangingPunct="1"/>
            <a:r>
              <a:rPr lang="en-US" dirty="0" smtClean="0"/>
              <a:t>Whether the object is moving up or down, the acceleration of the object is always -9.8 m/s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579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324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Because an object in free fall increases the rate of distance covered every second, we cannot use v =d/t to find distance.</a:t>
            </a:r>
          </a:p>
          <a:p>
            <a:pPr lvl="1" eaLnBrk="1" hangingPunct="1">
              <a:defRPr/>
            </a:pPr>
            <a:r>
              <a:rPr lang="en-US" sz="3200" dirty="0" smtClean="0"/>
              <a:t>Equation: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= ½ at</a:t>
            </a:r>
            <a:r>
              <a:rPr lang="en-US" sz="3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sz="3600" dirty="0" smtClean="0"/>
          </a:p>
          <a:p>
            <a:pPr lvl="2" eaLnBrk="1" hangingPunct="1">
              <a:defRPr/>
            </a:pPr>
            <a:r>
              <a:rPr lang="en-US" sz="2800" dirty="0" smtClean="0"/>
              <a:t>d = distance (m)</a:t>
            </a:r>
          </a:p>
          <a:p>
            <a:pPr lvl="2" eaLnBrk="1" hangingPunct="1">
              <a:defRPr/>
            </a:pPr>
            <a:r>
              <a:rPr lang="en-US" sz="2800" dirty="0" smtClean="0"/>
              <a:t>g = acceleration due to gravity (9.8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on Earth)</a:t>
            </a:r>
          </a:p>
          <a:p>
            <a:pPr lvl="2" eaLnBrk="1" hangingPunct="1">
              <a:defRPr/>
            </a:pPr>
            <a:r>
              <a:rPr lang="en-US" sz="2800" dirty="0" smtClean="0"/>
              <a:t>t = elapsed time (s)</a:t>
            </a:r>
          </a:p>
          <a:p>
            <a:pPr lvl="2" eaLnBrk="1" hangingPunct="1">
              <a:defRPr/>
            </a:pPr>
            <a:endParaRPr lang="en-US" sz="2800" dirty="0" smtClean="0"/>
          </a:p>
          <a:p>
            <a:pPr algn="ctr" eaLnBrk="1" hangingPunct="1">
              <a:buFontTx/>
              <a:buNone/>
              <a:defRPr/>
            </a:pPr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2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distance formula to find how far the object will fall at each second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950161"/>
              </p:ext>
            </p:extLst>
          </p:nvPr>
        </p:nvGraphicFramePr>
        <p:xfrm>
          <a:off x="457200" y="1600200"/>
          <a:ext cx="8229600" cy="5105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falling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travelled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0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1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2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3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4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5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7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8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9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41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630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Free Fall</vt:lpstr>
      <vt:lpstr>Free Fall</vt:lpstr>
      <vt:lpstr>PowerPoint Presentation</vt:lpstr>
      <vt:lpstr>Remember, the object’s velocity increases by -9.8 m/s every second it falls</vt:lpstr>
      <vt:lpstr>Check Your Understanding</vt:lpstr>
      <vt:lpstr>PowerPoint Presentation</vt:lpstr>
      <vt:lpstr>PowerPoint Presentation</vt:lpstr>
      <vt:lpstr>PowerPoint Presentation</vt:lpstr>
      <vt:lpstr>Use the distance formula to find how far the object will fall at each second</vt:lpstr>
      <vt:lpstr>Check Your Understanding</vt:lpstr>
      <vt:lpstr>The problem with air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Fall</dc:title>
  <dc:creator>Melissa Cosgrove</dc:creator>
  <cp:lastModifiedBy>Stephanie Jones</cp:lastModifiedBy>
  <cp:revision>12</cp:revision>
  <cp:lastPrinted>2012-09-17T18:11:04Z</cp:lastPrinted>
  <dcterms:created xsi:type="dcterms:W3CDTF">2012-09-13T19:30:09Z</dcterms:created>
  <dcterms:modified xsi:type="dcterms:W3CDTF">2018-08-22T16:23:48Z</dcterms:modified>
</cp:coreProperties>
</file>