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8" r:id="rId9"/>
    <p:sldId id="267" r:id="rId10"/>
    <p:sldId id="269" r:id="rId11"/>
    <p:sldId id="270" r:id="rId12"/>
    <p:sldId id="271" r:id="rId13"/>
    <p:sldId id="275" r:id="rId14"/>
    <p:sldId id="278" r:id="rId15"/>
    <p:sldId id="272" r:id="rId16"/>
    <p:sldId id="282" r:id="rId17"/>
    <p:sldId id="277" r:id="rId18"/>
    <p:sldId id="281"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0E729-8650-46C1-868A-B3D546CD61F8}"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1864141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0E729-8650-46C1-868A-B3D546CD61F8}"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346563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0E729-8650-46C1-868A-B3D546CD61F8}"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344955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0E729-8650-46C1-868A-B3D546CD61F8}"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90717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0E729-8650-46C1-868A-B3D546CD61F8}"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360632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0E729-8650-46C1-868A-B3D546CD61F8}"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271631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0E729-8650-46C1-868A-B3D546CD61F8}" type="datetimeFigureOut">
              <a:rPr lang="en-US" smtClean="0"/>
              <a:t>8/22/2018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63238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0E729-8650-46C1-868A-B3D546CD61F8}" type="datetimeFigureOut">
              <a:rPr lang="en-US" smtClean="0"/>
              <a:t>8/22/2018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271772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0E729-8650-46C1-868A-B3D546CD61F8}" type="datetimeFigureOut">
              <a:rPr lang="en-US" smtClean="0"/>
              <a:t>8/22/2018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45272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0E729-8650-46C1-868A-B3D546CD61F8}"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2019545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0E729-8650-46C1-868A-B3D546CD61F8}"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1173D-DA81-43BC-99FD-5AEE18684AAE}" type="slidenum">
              <a:rPr lang="en-US" smtClean="0"/>
              <a:t>‹#›</a:t>
            </a:fld>
            <a:endParaRPr lang="en-US"/>
          </a:p>
        </p:txBody>
      </p:sp>
    </p:spTree>
    <p:extLst>
      <p:ext uri="{BB962C8B-B14F-4D97-AF65-F5344CB8AC3E}">
        <p14:creationId xmlns:p14="http://schemas.microsoft.com/office/powerpoint/2010/main" val="402479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0E729-8650-46C1-868A-B3D546CD61F8}" type="datetimeFigureOut">
              <a:rPr lang="en-US" smtClean="0"/>
              <a:t>8/22/2018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1173D-DA81-43BC-99FD-5AEE18684AAE}" type="slidenum">
              <a:rPr lang="en-US" smtClean="0"/>
              <a:t>‹#›</a:t>
            </a:fld>
            <a:endParaRPr lang="en-US"/>
          </a:p>
        </p:txBody>
      </p:sp>
    </p:spTree>
    <p:extLst>
      <p:ext uri="{BB962C8B-B14F-4D97-AF65-F5344CB8AC3E}">
        <p14:creationId xmlns:p14="http://schemas.microsoft.com/office/powerpoint/2010/main" val="1783999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3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hysicsclassroom.com/Class/newtlaws/u2l1b.cf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hysicsclassroom.com/Class/newtlaws/u2l2c.cf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hysicsclassroom.com/Class/vectors/u3l1g.cf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Projectile Motion</a:t>
            </a:r>
            <a:endParaRPr lang="en-US" dirty="0"/>
          </a:p>
        </p:txBody>
      </p:sp>
      <p:sp>
        <p:nvSpPr>
          <p:cNvPr id="5" name="Content Placeholder 4"/>
          <p:cNvSpPr>
            <a:spLocks noGrp="1"/>
          </p:cNvSpPr>
          <p:nvPr>
            <p:ph type="body" idx="1"/>
          </p:nvPr>
        </p:nvSpPr>
        <p:spPr/>
        <p:txBody>
          <a:bodyPr/>
          <a:lstStyle/>
          <a:p>
            <a:r>
              <a:rPr lang="en-US" dirty="0" smtClean="0"/>
              <a:t>Honors Physics</a:t>
            </a:r>
          </a:p>
          <a:p>
            <a:endParaRPr lang="en-US" dirty="0"/>
          </a:p>
        </p:txBody>
      </p:sp>
    </p:spTree>
    <p:extLst>
      <p:ext uri="{BB962C8B-B14F-4D97-AF65-F5344CB8AC3E}">
        <p14:creationId xmlns:p14="http://schemas.microsoft.com/office/powerpoint/2010/main" val="1034634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a:t>The answer is </a:t>
            </a:r>
            <a:r>
              <a:rPr lang="en-US" b="1" dirty="0">
                <a:solidFill>
                  <a:srgbClr val="FF0000"/>
                </a:solidFill>
              </a:rPr>
              <a:t>B</a:t>
            </a:r>
            <a:r>
              <a:rPr lang="en-US" dirty="0"/>
              <a:t>.</a:t>
            </a:r>
          </a:p>
          <a:p>
            <a:r>
              <a:rPr lang="en-US" dirty="0"/>
              <a:t>The package will land directly below the plane. The horizontal motion of the falling package remains constant, and as such, the package will always be positioned directly below the plane. The force of gravity causes the package to fall but does not affect its horizontal </a:t>
            </a:r>
            <a:r>
              <a:rPr lang="en-US" dirty="0" smtClean="0"/>
              <a:t>motion</a:t>
            </a:r>
            <a:endParaRPr lang="en-US" dirty="0"/>
          </a:p>
          <a:p>
            <a:endParaRPr lang="en-US" dirty="0"/>
          </a:p>
        </p:txBody>
      </p:sp>
    </p:spTree>
    <p:extLst>
      <p:ext uri="{BB962C8B-B14F-4D97-AF65-F5344CB8AC3E}">
        <p14:creationId xmlns:p14="http://schemas.microsoft.com/office/powerpoint/2010/main" val="517771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In Summary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A projectile is any object upon which the only force is gravity,</a:t>
            </a:r>
          </a:p>
          <a:p>
            <a:r>
              <a:rPr lang="en-US" dirty="0"/>
              <a:t>Projectiles travel with a parabolic trajectory due to the influence of gravity,</a:t>
            </a:r>
          </a:p>
          <a:p>
            <a:r>
              <a:rPr lang="en-US" dirty="0"/>
              <a:t>There are no horizontal forces acting upon projectiles and thus no horizontal acceleration,</a:t>
            </a:r>
          </a:p>
          <a:p>
            <a:r>
              <a:rPr lang="en-US" dirty="0"/>
              <a:t>The horizontal velocity of a projectile is constant (a never changing in value),</a:t>
            </a:r>
          </a:p>
          <a:p>
            <a:r>
              <a:rPr lang="en-US" dirty="0"/>
              <a:t>There is a vertical acceleration caused by gravity; its value is 9.8 m/s/s, down,</a:t>
            </a:r>
          </a:p>
          <a:p>
            <a:r>
              <a:rPr lang="en-US" dirty="0"/>
              <a:t>The vertical velocity of a projectile changes by 9.8 m/s each second,</a:t>
            </a:r>
          </a:p>
          <a:p>
            <a:r>
              <a:rPr lang="en-US" dirty="0"/>
              <a:t>The horizontal motion of a projectile is independent of its vertical motion.</a:t>
            </a:r>
          </a:p>
          <a:p>
            <a:endParaRPr lang="en-US" dirty="0"/>
          </a:p>
        </p:txBody>
      </p:sp>
    </p:spTree>
    <p:extLst>
      <p:ext uri="{BB962C8B-B14F-4D97-AF65-F5344CB8AC3E}">
        <p14:creationId xmlns:p14="http://schemas.microsoft.com/office/powerpoint/2010/main" val="1488722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Launch</a:t>
            </a:r>
            <a:endParaRPr lang="en-US" dirty="0"/>
          </a:p>
        </p:txBody>
      </p:sp>
      <p:pic>
        <p:nvPicPr>
          <p:cNvPr id="4" name="Content Placeholder 3"/>
          <p:cNvPicPr>
            <a:picLocks noGrp="1" noChangeAspect="1"/>
          </p:cNvPicPr>
          <p:nvPr>
            <p:ph idx="1"/>
          </p:nvPr>
        </p:nvPicPr>
        <p:blipFill>
          <a:blip r:embed="rId2"/>
          <a:stretch>
            <a:fillRect/>
          </a:stretch>
        </p:blipFill>
        <p:spPr>
          <a:xfrm>
            <a:off x="250658" y="1690688"/>
            <a:ext cx="7065918" cy="3962379"/>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7443537" y="880011"/>
                <a:ext cx="4497805" cy="5447710"/>
              </a:xfrm>
              <a:prstGeom prst="rect">
                <a:avLst/>
              </a:prstGeom>
              <a:noFill/>
            </p:spPr>
            <p:txBody>
              <a:bodyPr wrap="square" rtlCol="0">
                <a:spAutoFit/>
              </a:bodyPr>
              <a:lstStyle/>
              <a:p>
                <a:r>
                  <a:rPr lang="en-US" sz="2400" dirty="0" smtClean="0"/>
                  <a:t>The </a:t>
                </a:r>
                <a:r>
                  <a:rPr lang="en-US" sz="2400" b="1" dirty="0" smtClean="0"/>
                  <a:t>vertical displacement </a:t>
                </a:r>
                <a:r>
                  <a:rPr lang="en-US" sz="2400" dirty="0" smtClean="0"/>
                  <a:t>of a projectile launched horizontal can be calculated using:</a:t>
                </a:r>
              </a:p>
              <a:p>
                <a:endParaRPr lang="en-US" dirty="0"/>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𝐷</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𝑎</m:t>
                          </m:r>
                          <m:r>
                            <a:rPr lang="en-US" sz="2400" b="0" i="1" smtClean="0">
                              <a:latin typeface="Cambria Math" panose="02040503050406030204" pitchFamily="18" charset="0"/>
                            </a:rPr>
                            <m:t> (</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𝑡</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num>
                        <m:den>
                          <m:r>
                            <a:rPr lang="en-US" sz="2400" b="0" i="1" smtClean="0">
                              <a:latin typeface="Cambria Math" panose="02040503050406030204" pitchFamily="18" charset="0"/>
                            </a:rPr>
                            <m:t>2</m:t>
                          </m:r>
                        </m:den>
                      </m:f>
                    </m:oMath>
                  </m:oMathPara>
                </a14:m>
                <a:endParaRPr lang="en-US" dirty="0" smtClean="0"/>
              </a:p>
              <a:p>
                <a:endParaRPr lang="en-US" dirty="0"/>
              </a:p>
              <a:p>
                <a:r>
                  <a:rPr lang="en-US" sz="2400" dirty="0" smtClean="0"/>
                  <a:t>This equation can be used for any projectile with no initial velocity.</a:t>
                </a:r>
              </a:p>
              <a:p>
                <a:endParaRPr lang="en-US" sz="2400" dirty="0" smtClean="0"/>
              </a:p>
              <a:p>
                <a:r>
                  <a:rPr lang="en-US" sz="2400" dirty="0" smtClean="0"/>
                  <a:t>The </a:t>
                </a:r>
                <a:r>
                  <a:rPr lang="en-US" sz="2400" b="1" dirty="0" smtClean="0"/>
                  <a:t>horizontal displacement </a:t>
                </a:r>
                <a:r>
                  <a:rPr lang="en-US" sz="2400" dirty="0" smtClean="0"/>
                  <a:t>of a projectile launched horizontal can be calculated using: </a:t>
                </a:r>
              </a:p>
              <a:p>
                <a:endParaRPr lang="en-US" sz="2400" dirty="0"/>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𝐷</m:t>
                      </m:r>
                      <m:r>
                        <a:rPr lang="en-US" sz="2400" b="0" i="1" smtClean="0">
                          <a:latin typeface="Cambria Math" panose="02040503050406030204" pitchFamily="18" charset="0"/>
                        </a:rPr>
                        <m:t>=</m:t>
                      </m:r>
                      <m:r>
                        <a:rPr lang="en-US" sz="2400" b="0" i="1" smtClean="0">
                          <a:latin typeface="Cambria Math" panose="02040503050406030204" pitchFamily="18" charset="0"/>
                        </a:rPr>
                        <m:t>𝑉𝑖</m:t>
                      </m:r>
                      <m:r>
                        <a:rPr lang="en-US" sz="2400" b="0" i="1" smtClean="0">
                          <a:latin typeface="Cambria Math" panose="02040503050406030204" pitchFamily="18" charset="0"/>
                        </a:rPr>
                        <m:t> (</m:t>
                      </m:r>
                      <m:r>
                        <a:rPr lang="en-US" sz="2400" b="0" i="1" smtClean="0">
                          <a:latin typeface="Cambria Math" panose="02040503050406030204" pitchFamily="18" charset="0"/>
                        </a:rPr>
                        <m:t>𝑡</m:t>
                      </m:r>
                      <m:r>
                        <a:rPr lang="en-US" sz="2400" b="0" i="1" smtClean="0">
                          <a:latin typeface="Cambria Math" panose="02040503050406030204" pitchFamily="18" charset="0"/>
                        </a:rPr>
                        <m:t>)</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7443537" y="880011"/>
                <a:ext cx="4497805" cy="5447710"/>
              </a:xfrm>
              <a:prstGeom prst="rect">
                <a:avLst/>
              </a:prstGeom>
              <a:blipFill>
                <a:blip r:embed="rId3"/>
                <a:stretch>
                  <a:fillRect l="-2033" t="-895" r="-813" b="-559"/>
                </a:stretch>
              </a:blipFill>
            </p:spPr>
            <p:txBody>
              <a:bodyPr/>
              <a:lstStyle/>
              <a:p>
                <a:r>
                  <a:rPr lang="en-US">
                    <a:noFill/>
                  </a:rPr>
                  <a:t> </a:t>
                </a:r>
              </a:p>
            </p:txBody>
          </p:sp>
        </mc:Fallback>
      </mc:AlternateContent>
    </p:spTree>
    <p:extLst>
      <p:ext uri="{BB962C8B-B14F-4D97-AF65-F5344CB8AC3E}">
        <p14:creationId xmlns:p14="http://schemas.microsoft.com/office/powerpoint/2010/main" val="1834685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Resolution of Components</a:t>
            </a:r>
            <a:endParaRPr lang="en-US" dirty="0"/>
          </a:p>
        </p:txBody>
      </p:sp>
      <p:sp>
        <p:nvSpPr>
          <p:cNvPr id="3" name="Content Placeholder 2"/>
          <p:cNvSpPr>
            <a:spLocks noGrp="1"/>
          </p:cNvSpPr>
          <p:nvPr>
            <p:ph idx="1"/>
          </p:nvPr>
        </p:nvSpPr>
        <p:spPr/>
        <p:txBody>
          <a:bodyPr/>
          <a:lstStyle/>
          <a:p>
            <a:r>
              <a:rPr lang="en-US" dirty="0"/>
              <a:t>Consider a projectile launched with an initial velocity of 50 m/s at an angle of 60 degrees above the horizontal. </a:t>
            </a:r>
            <a:endParaRPr lang="en-US" dirty="0" smtClean="0"/>
          </a:p>
          <a:p>
            <a:endParaRPr lang="en-US" dirty="0"/>
          </a:p>
          <a:p>
            <a:pPr lvl="1"/>
            <a:r>
              <a:rPr lang="en-US" dirty="0" smtClean="0"/>
              <a:t>Using trig functions, determine the horizontal and vertical components.</a:t>
            </a:r>
            <a:endParaRPr lang="en-US" dirty="0"/>
          </a:p>
        </p:txBody>
      </p:sp>
    </p:spTree>
    <p:extLst>
      <p:ext uri="{BB962C8B-B14F-4D97-AF65-F5344CB8AC3E}">
        <p14:creationId xmlns:p14="http://schemas.microsoft.com/office/powerpoint/2010/main" val="1592310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Resolution of Components</a:t>
            </a:r>
          </a:p>
        </p:txBody>
      </p:sp>
      <p:sp>
        <p:nvSpPr>
          <p:cNvPr id="3" name="Content Placeholder 2"/>
          <p:cNvSpPr>
            <a:spLocks noGrp="1"/>
          </p:cNvSpPr>
          <p:nvPr>
            <p:ph idx="1"/>
          </p:nvPr>
        </p:nvSpPr>
        <p:spPr/>
        <p:txBody>
          <a:bodyPr>
            <a:normAutofit/>
          </a:bodyPr>
          <a:lstStyle/>
          <a:p>
            <a:r>
              <a:rPr lang="en-US" sz="3200" dirty="0" smtClean="0"/>
              <a:t>When resolving the component of a projectile launched at an angle, you are calculating the initial velocity of the horizontal and vertical components. </a:t>
            </a:r>
          </a:p>
          <a:p>
            <a:r>
              <a:rPr lang="en-US" sz="3200" dirty="0" smtClean="0"/>
              <a:t>You can then used these to calculate the horizontal displacement, the vertical displacement, the final vertical velocity, the time to reach the peak of trajectory, and the time to fall to the ground.</a:t>
            </a:r>
            <a:endParaRPr lang="en-US" sz="3200" dirty="0"/>
          </a:p>
        </p:txBody>
      </p:sp>
    </p:spTree>
    <p:extLst>
      <p:ext uri="{BB962C8B-B14F-4D97-AF65-F5344CB8AC3E}">
        <p14:creationId xmlns:p14="http://schemas.microsoft.com/office/powerpoint/2010/main" val="2492770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Angular Launch</a:t>
            </a:r>
            <a:endParaRPr lang="en-US" dirty="0"/>
          </a:p>
        </p:txBody>
      </p:sp>
      <p:pic>
        <p:nvPicPr>
          <p:cNvPr id="4" name="Content Placeholder 3"/>
          <p:cNvPicPr>
            <a:picLocks noGrp="1" noChangeAspect="1"/>
          </p:cNvPicPr>
          <p:nvPr>
            <p:ph idx="1"/>
          </p:nvPr>
        </p:nvPicPr>
        <p:blipFill>
          <a:blip r:embed="rId2"/>
          <a:stretch>
            <a:fillRect/>
          </a:stretch>
        </p:blipFill>
        <p:spPr>
          <a:xfrm>
            <a:off x="266700" y="1333835"/>
            <a:ext cx="7891429" cy="3905712"/>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8158129" y="1333835"/>
                <a:ext cx="3575254" cy="3824573"/>
              </a:xfrm>
              <a:prstGeom prst="rect">
                <a:avLst/>
              </a:prstGeom>
              <a:noFill/>
            </p:spPr>
            <p:txBody>
              <a:bodyPr wrap="square" rtlCol="0">
                <a:spAutoFit/>
              </a:bodyPr>
              <a:lstStyle/>
              <a:p>
                <a:r>
                  <a:rPr lang="en-US" sz="2400" dirty="0" smtClean="0"/>
                  <a:t>For vertical and horizontal components for an angular projectile you will use: </a:t>
                </a:r>
              </a:p>
              <a:p>
                <a:endParaRPr lang="en-US" sz="2400" dirty="0" smtClean="0"/>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𝐷</m:t>
                      </m:r>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𝑣</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 </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𝑡</m:t>
                          </m:r>
                        </m:e>
                      </m:d>
                      <m:r>
                        <a:rPr lang="en-US" sz="2400" b="0" i="1" smtClean="0">
                          <a:latin typeface="Cambria Math" panose="02040503050406030204" pitchFamily="18" charset="0"/>
                        </a:rPr>
                        <m:t>+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r>
                        <a:rPr lang="en-US" sz="2400" b="0" i="1" smtClean="0">
                          <a:latin typeface="Cambria Math" panose="02040503050406030204" pitchFamily="18" charset="0"/>
                        </a:rPr>
                        <m:t> </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𝑎</m:t>
                          </m:r>
                        </m:e>
                      </m:d>
                      <m:d>
                        <m:dPr>
                          <m:ctrlPr>
                            <a:rPr lang="en-US" sz="2400" b="0" i="1" smtClean="0">
                              <a:latin typeface="Cambria Math" panose="02040503050406030204" pitchFamily="18" charset="0"/>
                            </a:rPr>
                          </m:ctrlPr>
                        </m:dPr>
                        <m:e>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𝑡</m:t>
                              </m:r>
                            </m:e>
                            <m:sup>
                              <m:r>
                                <a:rPr lang="en-US" sz="2400" b="0" i="1" smtClean="0">
                                  <a:latin typeface="Cambria Math" panose="02040503050406030204" pitchFamily="18" charset="0"/>
                                </a:rPr>
                                <m:t>2</m:t>
                              </m:r>
                            </m:sup>
                          </m:sSup>
                        </m:e>
                      </m:d>
                    </m:oMath>
                  </m:oMathPara>
                </a14:m>
                <a:endParaRPr lang="en-US" sz="2400" b="0" dirty="0" smtClean="0"/>
              </a:p>
              <a:p>
                <a:endParaRPr lang="en-US" sz="2400" dirty="0" smtClean="0"/>
              </a:p>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𝑉</m:t>
                          </m:r>
                        </m:e>
                        <m:sub>
                          <m:r>
                            <a:rPr lang="en-US" sz="2400" b="0" i="1" smtClean="0">
                              <a:latin typeface="Cambria Math" panose="02040503050406030204" pitchFamily="18" charset="0"/>
                            </a:rPr>
                            <m:t>𝑓</m:t>
                          </m:r>
                          <m:r>
                            <a:rPr lang="en-US" sz="2400" b="0" i="1" smtClean="0">
                              <a:latin typeface="Cambria Math" panose="02040503050406030204" pitchFamily="18" charset="0"/>
                            </a:rPr>
                            <m:t>= </m:t>
                          </m:r>
                        </m:sub>
                      </m:sSub>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𝑉</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𝑎</m:t>
                          </m:r>
                        </m:e>
                      </m:d>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𝑡</m:t>
                          </m:r>
                        </m:e>
                      </m:d>
                    </m:oMath>
                  </m:oMathPara>
                </a14:m>
                <a:endParaRPr lang="en-US" sz="2400" b="0" dirty="0" smtClean="0"/>
              </a:p>
              <a:p>
                <a:endParaRPr lang="en-US" sz="2400" dirty="0" smtClean="0"/>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𝑉</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𝑓</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r>
                        <a:rPr lang="en-US" sz="2400" b="0" i="1" smtClean="0">
                          <a:latin typeface="Cambria Math" panose="02040503050406030204" pitchFamily="18" charset="0"/>
                        </a:rPr>
                        <m:t>𝑉</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𝑖</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+2 </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𝑎</m:t>
                          </m:r>
                        </m:e>
                      </m:d>
                      <m:r>
                        <a:rPr lang="en-US" sz="2400" b="0" i="1" smtClean="0">
                          <a:latin typeface="Cambria Math" panose="02040503050406030204" pitchFamily="18" charset="0"/>
                        </a:rPr>
                        <m:t>(</m:t>
                      </m:r>
                      <m:r>
                        <a:rPr lang="en-US" sz="2400" b="0" i="1" smtClean="0">
                          <a:latin typeface="Cambria Math" panose="02040503050406030204" pitchFamily="18" charset="0"/>
                        </a:rPr>
                        <m:t>𝑑</m:t>
                      </m:r>
                      <m:r>
                        <a:rPr lang="en-US" sz="2400" b="0" i="1" smtClean="0">
                          <a:latin typeface="Cambria Math" panose="02040503050406030204" pitchFamily="18" charset="0"/>
                        </a:rPr>
                        <m:t>)</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8158129" y="1333835"/>
                <a:ext cx="3575254" cy="3824573"/>
              </a:xfrm>
              <a:prstGeom prst="rect">
                <a:avLst/>
              </a:prstGeom>
              <a:blipFill>
                <a:blip r:embed="rId3"/>
                <a:stretch>
                  <a:fillRect l="-2555" t="-1276" r="-3066"/>
                </a:stretch>
              </a:blipFill>
            </p:spPr>
            <p:txBody>
              <a:bodyPr/>
              <a:lstStyle/>
              <a:p>
                <a:r>
                  <a:rPr lang="en-US">
                    <a:noFill/>
                  </a:rPr>
                  <a:t> </a:t>
                </a:r>
              </a:p>
            </p:txBody>
          </p:sp>
        </mc:Fallback>
      </mc:AlternateContent>
      <p:sp>
        <p:nvSpPr>
          <p:cNvPr id="5" name="TextBox 4"/>
          <p:cNvSpPr txBox="1"/>
          <p:nvPr/>
        </p:nvSpPr>
        <p:spPr>
          <a:xfrm>
            <a:off x="266700" y="5361218"/>
            <a:ext cx="11788943" cy="830997"/>
          </a:xfrm>
          <a:prstGeom prst="rect">
            <a:avLst/>
          </a:prstGeom>
          <a:noFill/>
        </p:spPr>
        <p:txBody>
          <a:bodyPr wrap="square" rtlCol="0">
            <a:spAutoFit/>
          </a:bodyPr>
          <a:lstStyle/>
          <a:p>
            <a:r>
              <a:rPr lang="en-US" sz="2400" dirty="0" smtClean="0"/>
              <a:t>**Of these three equations, the top one is used the most when calculating </a:t>
            </a:r>
            <a:r>
              <a:rPr lang="en-US" sz="2400" b="1" dirty="0" smtClean="0"/>
              <a:t>horizontal variables. </a:t>
            </a:r>
            <a:endParaRPr lang="en-US" sz="2400" b="1" dirty="0"/>
          </a:p>
        </p:txBody>
      </p:sp>
    </p:spTree>
    <p:extLst>
      <p:ext uri="{BB962C8B-B14F-4D97-AF65-F5344CB8AC3E}">
        <p14:creationId xmlns:p14="http://schemas.microsoft.com/office/powerpoint/2010/main" val="1439771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Symmetrical Nature</a:t>
            </a:r>
            <a:endParaRPr lang="en-US" dirty="0"/>
          </a:p>
        </p:txBody>
      </p:sp>
      <p:pic>
        <p:nvPicPr>
          <p:cNvPr id="4" name="Content Placeholder 3"/>
          <p:cNvPicPr>
            <a:picLocks noGrp="1" noChangeAspect="1"/>
          </p:cNvPicPr>
          <p:nvPr>
            <p:ph idx="1"/>
          </p:nvPr>
        </p:nvPicPr>
        <p:blipFill>
          <a:blip r:embed="rId2"/>
          <a:stretch>
            <a:fillRect/>
          </a:stretch>
        </p:blipFill>
        <p:spPr>
          <a:xfrm>
            <a:off x="838200" y="1828799"/>
            <a:ext cx="6536002" cy="3250783"/>
          </a:xfrm>
          <a:prstGeom prst="rect">
            <a:avLst/>
          </a:prstGeom>
        </p:spPr>
      </p:pic>
      <p:sp>
        <p:nvSpPr>
          <p:cNvPr id="3" name="TextBox 2"/>
          <p:cNvSpPr txBox="1"/>
          <p:nvPr/>
        </p:nvSpPr>
        <p:spPr>
          <a:xfrm>
            <a:off x="7477079" y="1037141"/>
            <a:ext cx="4576375" cy="4832092"/>
          </a:xfrm>
          <a:prstGeom prst="rect">
            <a:avLst/>
          </a:prstGeom>
          <a:noFill/>
        </p:spPr>
        <p:txBody>
          <a:bodyPr wrap="square" rtlCol="0">
            <a:spAutoFit/>
          </a:bodyPr>
          <a:lstStyle/>
          <a:p>
            <a:r>
              <a:rPr lang="en-US" sz="2800" dirty="0"/>
              <a:t>The vertical speed two seconds before reaching its peak is the same as the vertical speed two seconds after falling from its peak. For non-horizontally launched projectiles, the direction of the velocity vector is sometimes considered + on the way up and - on the way down</a:t>
            </a:r>
          </a:p>
        </p:txBody>
      </p:sp>
    </p:spTree>
    <p:extLst>
      <p:ext uri="{BB962C8B-B14F-4D97-AF65-F5344CB8AC3E}">
        <p14:creationId xmlns:p14="http://schemas.microsoft.com/office/powerpoint/2010/main" val="68533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Time in Flight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p:txBody>
              <a:bodyPr/>
              <a:lstStyle/>
              <a:p>
                <a:r>
                  <a:rPr lang="en-US" dirty="0" smtClean="0"/>
                  <a:t>The </a:t>
                </a:r>
                <a:r>
                  <a:rPr lang="en-US" dirty="0"/>
                  <a:t>time for a projectile to rise to its peak is a matter of dividing the </a:t>
                </a:r>
                <a:r>
                  <a:rPr lang="en-US" sz="3200" dirty="0"/>
                  <a:t>vertical component </a:t>
                </a:r>
                <a:r>
                  <a:rPr lang="en-US" dirty="0"/>
                  <a:t>of the initial velocity (</a:t>
                </a:r>
                <a:r>
                  <a:rPr lang="en-US" dirty="0" smtClean="0"/>
                  <a:t>v</a:t>
                </a:r>
                <a:r>
                  <a:rPr lang="en-US" baseline="-25000" dirty="0" smtClean="0"/>
                  <a:t>i</a:t>
                </a:r>
                <a:r>
                  <a:rPr lang="en-US" dirty="0" smtClean="0"/>
                  <a:t>) </a:t>
                </a:r>
                <a:r>
                  <a:rPr lang="en-US" dirty="0"/>
                  <a:t>by the acceleration of </a:t>
                </a:r>
                <a:r>
                  <a:rPr lang="en-US" dirty="0" smtClean="0"/>
                  <a:t>gravity (a).</a:t>
                </a:r>
              </a:p>
              <a:p>
                <a:endParaRPr lang="en-US" dirty="0" smtClean="0"/>
              </a:p>
              <a:p>
                <a14:m>
                  <m:oMath xmlns:m="http://schemas.openxmlformats.org/officeDocument/2006/math">
                    <m:sSub>
                      <m:sSubPr>
                        <m:ctrlPr>
                          <a:rPr lang="en-US" sz="4400" i="1" smtClean="0">
                            <a:latin typeface="Cambria Math" panose="02040503050406030204" pitchFamily="18" charset="0"/>
                          </a:rPr>
                        </m:ctrlPr>
                      </m:sSubPr>
                      <m:e>
                        <m:r>
                          <a:rPr lang="en-US" sz="4400" b="0" i="1" smtClean="0">
                            <a:latin typeface="Cambria Math" panose="02040503050406030204" pitchFamily="18" charset="0"/>
                          </a:rPr>
                          <m:t>𝑇</m:t>
                        </m:r>
                      </m:e>
                      <m:sub>
                        <m:r>
                          <a:rPr lang="en-US" sz="4400" b="0" i="1" smtClean="0">
                            <a:latin typeface="Cambria Math" panose="02040503050406030204" pitchFamily="18" charset="0"/>
                          </a:rPr>
                          <m:t>𝑢𝑝</m:t>
                        </m:r>
                      </m:sub>
                    </m:sSub>
                    <m:r>
                      <a:rPr lang="en-US" sz="4400" b="0" i="1" smtClean="0">
                        <a:latin typeface="Cambria Math" panose="02040503050406030204" pitchFamily="18" charset="0"/>
                      </a:rPr>
                      <m:t>=</m:t>
                    </m:r>
                    <m:f>
                      <m:fPr>
                        <m:ctrlPr>
                          <a:rPr lang="en-US" sz="4400" b="0" i="1" smtClean="0">
                            <a:latin typeface="Cambria Math" panose="02040503050406030204" pitchFamily="18" charset="0"/>
                          </a:rPr>
                        </m:ctrlPr>
                      </m:fPr>
                      <m:num>
                        <m:sSub>
                          <m:sSubPr>
                            <m:ctrlPr>
                              <a:rPr lang="en-US" sz="4400" b="0" i="1" smtClean="0">
                                <a:latin typeface="Cambria Math" panose="02040503050406030204" pitchFamily="18" charset="0"/>
                              </a:rPr>
                            </m:ctrlPr>
                          </m:sSubPr>
                          <m:e>
                            <m:r>
                              <a:rPr lang="en-US" sz="4400" b="0" i="1" smtClean="0">
                                <a:latin typeface="Cambria Math" panose="02040503050406030204" pitchFamily="18" charset="0"/>
                              </a:rPr>
                              <m:t>𝑉</m:t>
                            </m:r>
                          </m:e>
                          <m:sub>
                            <m:r>
                              <a:rPr lang="en-US" sz="4400" b="0" i="1" smtClean="0">
                                <a:latin typeface="Cambria Math" panose="02040503050406030204" pitchFamily="18" charset="0"/>
                              </a:rPr>
                              <m:t>𝑖</m:t>
                            </m:r>
                          </m:sub>
                        </m:sSub>
                      </m:num>
                      <m:den>
                        <m:r>
                          <a:rPr lang="en-US" sz="4400" b="0" i="1" smtClean="0">
                            <a:latin typeface="Cambria Math" panose="02040503050406030204" pitchFamily="18" charset="0"/>
                          </a:rPr>
                          <m:t>𝑎</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blipFill>
                <a:blip r:embed="rId2"/>
                <a:stretch>
                  <a:fillRect l="-2118" t="-2241" r="-2941"/>
                </a:stretch>
              </a:blipFill>
            </p:spPr>
            <p:txBody>
              <a:bodyPr/>
              <a:lstStyle/>
              <a:p>
                <a:r>
                  <a:rPr lang="en-US">
                    <a:noFill/>
                  </a:rPr>
                  <a:t> </a:t>
                </a:r>
              </a:p>
            </p:txBody>
          </p:sp>
        </mc:Fallback>
      </mc:AlternateContent>
      <p:sp>
        <p:nvSpPr>
          <p:cNvPr id="4" name="Content Placeholder 3"/>
          <p:cNvSpPr>
            <a:spLocks noGrp="1"/>
          </p:cNvSpPr>
          <p:nvPr>
            <p:ph sz="half" idx="2"/>
          </p:nvPr>
        </p:nvSpPr>
        <p:spPr>
          <a:xfrm>
            <a:off x="6096000" y="1342545"/>
            <a:ext cx="5181600" cy="4351338"/>
          </a:xfrm>
        </p:spPr>
        <p:txBody>
          <a:bodyPr>
            <a:normAutofit/>
          </a:bodyPr>
          <a:lstStyle/>
          <a:p>
            <a:r>
              <a:rPr lang="en-US" sz="2400" dirty="0"/>
              <a:t>Once the time to rise to the peak of the trajectory is known, the total time of flight can be determined. For a projectile that lands at the same height which it started, the total time of flight is twice the time to rise to the peak</a:t>
            </a:r>
            <a:r>
              <a:rPr lang="en-US" sz="2400" dirty="0" smtClean="0"/>
              <a:t>.</a:t>
            </a:r>
          </a:p>
          <a:p>
            <a:endParaRPr lang="en-US" sz="2000" dirty="0"/>
          </a:p>
        </p:txBody>
      </p:sp>
      <p:pic>
        <p:nvPicPr>
          <p:cNvPr id="6" name="Picture 5"/>
          <p:cNvPicPr>
            <a:picLocks noChangeAspect="1"/>
          </p:cNvPicPr>
          <p:nvPr/>
        </p:nvPicPr>
        <p:blipFill>
          <a:blip r:embed="rId3"/>
          <a:stretch>
            <a:fillRect/>
          </a:stretch>
        </p:blipFill>
        <p:spPr>
          <a:xfrm>
            <a:off x="6767512" y="4001294"/>
            <a:ext cx="3838575" cy="2171700"/>
          </a:xfrm>
          <a:prstGeom prst="rect">
            <a:avLst/>
          </a:prstGeom>
        </p:spPr>
      </p:pic>
    </p:spTree>
    <p:extLst>
      <p:ext uri="{BB962C8B-B14F-4D97-AF65-F5344CB8AC3E}">
        <p14:creationId xmlns:p14="http://schemas.microsoft.com/office/powerpoint/2010/main" val="1573085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Peak Height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a:xfrm>
                <a:off x="688764" y="1825625"/>
                <a:ext cx="5181600" cy="4351338"/>
              </a:xfrm>
            </p:spPr>
            <p:txBody>
              <a:bodyPr/>
              <a:lstStyle/>
              <a:p>
                <a:r>
                  <a:rPr lang="en-US" dirty="0" smtClean="0"/>
                  <a:t>To determine the peak height, use the time up (half of the full time) in the formula:</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𝐷</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𝑖</m:t>
                          </m:r>
                        </m:sub>
                      </m:sSub>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𝑡</m:t>
                          </m:r>
                        </m:e>
                      </m:d>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𝑎</m:t>
                          </m:r>
                        </m:e>
                      </m:d>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2</m:t>
                              </m:r>
                            </m:sup>
                          </m:sSup>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xfrm>
                <a:off x="688764" y="1825625"/>
                <a:ext cx="5181600" cy="4351338"/>
              </a:xfrm>
              <a:blipFill>
                <a:blip r:embed="rId2"/>
                <a:stretch>
                  <a:fillRect l="-2118" t="-2241"/>
                </a:stretch>
              </a:blipFill>
            </p:spPr>
            <p:txBody>
              <a:bodyPr/>
              <a:lstStyle/>
              <a:p>
                <a:r>
                  <a:rPr lang="en-US">
                    <a:noFill/>
                  </a:rPr>
                  <a:t> </a:t>
                </a:r>
              </a:p>
            </p:txBody>
          </p:sp>
        </mc:Fallback>
      </mc:AlternateContent>
      <p:pic>
        <p:nvPicPr>
          <p:cNvPr id="7" name="Picture 6"/>
          <p:cNvPicPr>
            <a:picLocks noChangeAspect="1"/>
          </p:cNvPicPr>
          <p:nvPr/>
        </p:nvPicPr>
        <p:blipFill>
          <a:blip r:embed="rId3"/>
          <a:stretch>
            <a:fillRect/>
          </a:stretch>
        </p:blipFill>
        <p:spPr>
          <a:xfrm>
            <a:off x="5870364" y="1825625"/>
            <a:ext cx="5916213" cy="3347138"/>
          </a:xfrm>
          <a:prstGeom prst="rect">
            <a:avLst/>
          </a:prstGeom>
        </p:spPr>
      </p:pic>
    </p:spTree>
    <p:extLst>
      <p:ext uri="{BB962C8B-B14F-4D97-AF65-F5344CB8AC3E}">
        <p14:creationId xmlns:p14="http://schemas.microsoft.com/office/powerpoint/2010/main" val="14589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Angular Launch</a:t>
            </a:r>
            <a:endParaRPr lang="en-US" dirty="0"/>
          </a:p>
        </p:txBody>
      </p:sp>
      <p:sp>
        <p:nvSpPr>
          <p:cNvPr id="6" name="TextBox 5"/>
          <p:cNvSpPr txBox="1"/>
          <p:nvPr/>
        </p:nvSpPr>
        <p:spPr>
          <a:xfrm>
            <a:off x="779383" y="1431806"/>
            <a:ext cx="10633233" cy="1384995"/>
          </a:xfrm>
          <a:prstGeom prst="rect">
            <a:avLst/>
          </a:prstGeom>
          <a:noFill/>
        </p:spPr>
        <p:txBody>
          <a:bodyPr wrap="square" rtlCol="0">
            <a:spAutoFit/>
          </a:bodyPr>
          <a:lstStyle/>
          <a:p>
            <a:r>
              <a:rPr lang="en-US" sz="2800" dirty="0" smtClean="0"/>
              <a:t>A football is kicked with an initial velocity of 20 m/s at an angle of 45 degrees with the horizontal. Determine the time of flight, the horizontal displacement, and the peak height of the football. </a:t>
            </a:r>
            <a:endParaRPr lang="en-US" sz="2800" dirty="0"/>
          </a:p>
        </p:txBody>
      </p:sp>
      <mc:AlternateContent xmlns:mc="http://schemas.openxmlformats.org/markup-compatibility/2006" xmlns:a14="http://schemas.microsoft.com/office/drawing/2010/main">
        <mc:Choice Requires="a14">
          <p:sp>
            <p:nvSpPr>
              <p:cNvPr id="7" name="TextBox 6"/>
              <p:cNvSpPr txBox="1"/>
              <p:nvPr/>
            </p:nvSpPr>
            <p:spPr>
              <a:xfrm>
                <a:off x="247813" y="3088256"/>
                <a:ext cx="3255035" cy="2330446"/>
              </a:xfrm>
              <a:prstGeom prst="rect">
                <a:avLst/>
              </a:prstGeom>
              <a:noFill/>
            </p:spPr>
            <p:txBody>
              <a:bodyPr wrap="square" rtlCol="0">
                <a:spAutoFit/>
              </a:bodyPr>
              <a:lstStyle/>
              <a:p>
                <a:r>
                  <a:rPr lang="en-US" sz="2400" dirty="0" smtClean="0"/>
                  <a:t>Horizontal information</a:t>
                </a:r>
                <a:endParaRPr lang="en-US" sz="2400" dirty="0"/>
              </a:p>
              <a:p>
                <a:r>
                  <a:rPr lang="en-US" sz="2400" dirty="0" smtClean="0"/>
                  <a:t>D =</a:t>
                </a:r>
              </a:p>
              <a:p>
                <a14:m>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𝑉</m:t>
                        </m:r>
                      </m:e>
                      <m:sup>
                        <m:r>
                          <a:rPr lang="en-US" sz="2400" b="0" i="1" smtClean="0">
                            <a:latin typeface="Cambria Math" panose="02040503050406030204" pitchFamily="18" charset="0"/>
                          </a:rPr>
                          <m:t>𝑖</m:t>
                        </m:r>
                      </m:sup>
                    </m:sSup>
                  </m:oMath>
                </a14:m>
                <a:r>
                  <a:rPr lang="en-US" sz="2400" dirty="0" smtClean="0"/>
                  <a:t>=</a:t>
                </a:r>
              </a:p>
              <a:p>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𝑉</m:t>
                        </m:r>
                      </m:e>
                      <m:sup>
                        <m:r>
                          <a:rPr lang="en-US" sz="2400" b="0" i="1" smtClean="0">
                            <a:latin typeface="Cambria Math" panose="02040503050406030204" pitchFamily="18" charset="0"/>
                          </a:rPr>
                          <m:t>𝑓</m:t>
                        </m:r>
                      </m:sup>
                    </m:sSup>
                  </m:oMath>
                </a14:m>
                <a:r>
                  <a:rPr lang="en-US" sz="2400" dirty="0"/>
                  <a:t>=</a:t>
                </a:r>
              </a:p>
              <a:p>
                <a:r>
                  <a:rPr lang="en-US" sz="2400" dirty="0" smtClean="0"/>
                  <a:t>A =</a:t>
                </a:r>
              </a:p>
              <a:p>
                <a:r>
                  <a:rPr lang="en-US" sz="2400" dirty="0" smtClean="0"/>
                  <a:t>T=</a:t>
                </a:r>
              </a:p>
            </p:txBody>
          </p:sp>
        </mc:Choice>
        <mc:Fallback xmlns="">
          <p:sp>
            <p:nvSpPr>
              <p:cNvPr id="7" name="TextBox 6"/>
              <p:cNvSpPr txBox="1">
                <a:spLocks noRot="1" noChangeAspect="1" noMove="1" noResize="1" noEditPoints="1" noAdjustHandles="1" noChangeArrowheads="1" noChangeShapeType="1" noTextEdit="1"/>
              </p:cNvSpPr>
              <p:nvPr/>
            </p:nvSpPr>
            <p:spPr>
              <a:xfrm>
                <a:off x="247813" y="3088256"/>
                <a:ext cx="3255035" cy="2330446"/>
              </a:xfrm>
              <a:prstGeom prst="rect">
                <a:avLst/>
              </a:prstGeom>
              <a:blipFill>
                <a:blip r:embed="rId2"/>
                <a:stretch>
                  <a:fillRect l="-2996" t="-2094" b="-4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502848" y="3082330"/>
                <a:ext cx="2826589" cy="2699778"/>
              </a:xfrm>
              <a:prstGeom prst="rect">
                <a:avLst/>
              </a:prstGeom>
              <a:noFill/>
            </p:spPr>
            <p:txBody>
              <a:bodyPr wrap="square" rtlCol="0">
                <a:spAutoFit/>
              </a:bodyPr>
              <a:lstStyle/>
              <a:p>
                <a:r>
                  <a:rPr lang="en-US" sz="2400" dirty="0" smtClean="0"/>
                  <a:t>Vertical information</a:t>
                </a:r>
              </a:p>
              <a:p>
                <a:r>
                  <a:rPr lang="en-US" sz="2400" dirty="0" smtClean="0"/>
                  <a:t>Peak </a:t>
                </a:r>
                <a:r>
                  <a:rPr lang="en-US" sz="2400" dirty="0"/>
                  <a:t>=</a:t>
                </a:r>
              </a:p>
              <a:p>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𝑉</m:t>
                        </m:r>
                      </m:e>
                      <m:sup>
                        <m:r>
                          <a:rPr lang="en-US" sz="2400" i="1">
                            <a:latin typeface="Cambria Math" panose="02040503050406030204" pitchFamily="18" charset="0"/>
                          </a:rPr>
                          <m:t>𝑖</m:t>
                        </m:r>
                      </m:sup>
                    </m:sSup>
                  </m:oMath>
                </a14:m>
                <a:r>
                  <a:rPr lang="en-US" sz="2400" dirty="0"/>
                  <a:t>=</a:t>
                </a:r>
              </a:p>
              <a:p>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𝑉</m:t>
                        </m:r>
                      </m:e>
                      <m:sup>
                        <m:r>
                          <a:rPr lang="en-US" sz="2400" i="1">
                            <a:latin typeface="Cambria Math" panose="02040503050406030204" pitchFamily="18" charset="0"/>
                          </a:rPr>
                          <m:t>𝑓</m:t>
                        </m:r>
                      </m:sup>
                    </m:sSup>
                  </m:oMath>
                </a14:m>
                <a:r>
                  <a:rPr lang="en-US" sz="2400" dirty="0"/>
                  <a:t>=</a:t>
                </a:r>
              </a:p>
              <a:p>
                <a:r>
                  <a:rPr lang="en-US" sz="2400" dirty="0"/>
                  <a:t>A </a:t>
                </a:r>
                <a:r>
                  <a:rPr lang="en-US" sz="2400" dirty="0" smtClean="0"/>
                  <a:t>=</a:t>
                </a:r>
              </a:p>
              <a:p>
                <a:r>
                  <a:rPr lang="en-US" sz="2400" dirty="0" smtClean="0"/>
                  <a:t>T=</a:t>
                </a:r>
                <a:endParaRPr lang="en-US" sz="2400" dirty="0"/>
              </a:p>
              <a:p>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3502848" y="3082330"/>
                <a:ext cx="2826589" cy="2699778"/>
              </a:xfrm>
              <a:prstGeom prst="rect">
                <a:avLst/>
              </a:prstGeom>
              <a:blipFill>
                <a:blip r:embed="rId3"/>
                <a:stretch>
                  <a:fillRect l="-3456" t="-1806"/>
                </a:stretch>
              </a:blipFill>
            </p:spPr>
            <p:txBody>
              <a:bodyPr/>
              <a:lstStyle/>
              <a:p>
                <a:r>
                  <a:rPr lang="en-US">
                    <a:noFill/>
                  </a:rPr>
                  <a:t> </a:t>
                </a:r>
              </a:p>
            </p:txBody>
          </p:sp>
        </mc:Fallback>
      </mc:AlternateContent>
    </p:spTree>
    <p:extLst>
      <p:ext uri="{BB962C8B-B14F-4D97-AF65-F5344CB8AC3E}">
        <p14:creationId xmlns:p14="http://schemas.microsoft.com/office/powerpoint/2010/main" val="3790995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projectile</a:t>
            </a:r>
            <a:endParaRPr lang="en-US" dirty="0"/>
          </a:p>
        </p:txBody>
      </p:sp>
      <p:sp>
        <p:nvSpPr>
          <p:cNvPr id="3" name="Content Placeholder 2"/>
          <p:cNvSpPr>
            <a:spLocks noGrp="1"/>
          </p:cNvSpPr>
          <p:nvPr>
            <p:ph idx="1"/>
          </p:nvPr>
        </p:nvSpPr>
        <p:spPr>
          <a:xfrm>
            <a:off x="838200" y="1380226"/>
            <a:ext cx="10515600" cy="4796737"/>
          </a:xfrm>
        </p:spPr>
        <p:txBody>
          <a:bodyPr/>
          <a:lstStyle/>
          <a:p>
            <a:r>
              <a:rPr lang="en-US" dirty="0"/>
              <a:t>A projectile is an object upon which the only force acting is gravity. </a:t>
            </a:r>
            <a:endParaRPr lang="en-US" dirty="0" smtClean="0"/>
          </a:p>
          <a:p>
            <a:pPr lvl="1"/>
            <a:r>
              <a:rPr lang="en-US" dirty="0" smtClean="0"/>
              <a:t>An </a:t>
            </a:r>
            <a:r>
              <a:rPr lang="en-US" dirty="0"/>
              <a:t>object dropped from rest is a projectile (provided that the influence of air resistance is negligible). </a:t>
            </a:r>
          </a:p>
          <a:p>
            <a:pPr lvl="1"/>
            <a:r>
              <a:rPr lang="en-US" dirty="0" smtClean="0"/>
              <a:t>An </a:t>
            </a:r>
            <a:r>
              <a:rPr lang="en-US" dirty="0"/>
              <a:t>object that is thrown vertically upward is also a projectile (provided that the influence of air resistance is negligible). </a:t>
            </a:r>
            <a:endParaRPr lang="en-US" dirty="0" smtClean="0"/>
          </a:p>
          <a:p>
            <a:pPr lvl="1"/>
            <a:r>
              <a:rPr lang="en-US" dirty="0" smtClean="0"/>
              <a:t>An </a:t>
            </a:r>
            <a:r>
              <a:rPr lang="en-US" dirty="0"/>
              <a:t>object which is thrown upward at an angle to the horizontal is also a projectile (provided that the influence of air resistance is negligible). </a:t>
            </a:r>
            <a:endParaRPr lang="en-US" dirty="0" smtClean="0"/>
          </a:p>
          <a:p>
            <a:pPr lvl="1"/>
            <a:endParaRPr lang="en-US" dirty="0"/>
          </a:p>
          <a:p>
            <a:r>
              <a:rPr lang="en-US" dirty="0" smtClean="0"/>
              <a:t>A </a:t>
            </a:r>
            <a:r>
              <a:rPr lang="en-US" dirty="0"/>
              <a:t>projectile is any object that once </a:t>
            </a:r>
            <a:r>
              <a:rPr lang="en-US" i="1" dirty="0"/>
              <a:t>projected</a:t>
            </a:r>
            <a:r>
              <a:rPr lang="en-US" dirty="0"/>
              <a:t> or dropped continues in motion by its own </a:t>
            </a:r>
            <a:r>
              <a:rPr lang="en-US" dirty="0">
                <a:hlinkClick r:id="rId2"/>
              </a:rPr>
              <a:t>inertia</a:t>
            </a:r>
            <a:r>
              <a:rPr lang="en-US" dirty="0"/>
              <a:t> and is influenced only by the downward force of gravity.</a:t>
            </a:r>
          </a:p>
        </p:txBody>
      </p:sp>
    </p:spTree>
    <p:extLst>
      <p:ext uri="{BB962C8B-B14F-4D97-AF65-F5344CB8AC3E}">
        <p14:creationId xmlns:p14="http://schemas.microsoft.com/office/powerpoint/2010/main" val="2617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Examples of Projectiles</a:t>
            </a:r>
            <a:endParaRPr lang="en-US" dirty="0"/>
          </a:p>
        </p:txBody>
      </p:sp>
      <p:pic>
        <p:nvPicPr>
          <p:cNvPr id="8" name="Content Placeholder 7"/>
          <p:cNvPicPr>
            <a:picLocks noGrp="1" noChangeAspect="1"/>
          </p:cNvPicPr>
          <p:nvPr>
            <p:ph idx="1"/>
          </p:nvPr>
        </p:nvPicPr>
        <p:blipFill>
          <a:blip r:embed="rId2"/>
          <a:stretch>
            <a:fillRect/>
          </a:stretch>
        </p:blipFill>
        <p:spPr>
          <a:xfrm>
            <a:off x="838201" y="1690688"/>
            <a:ext cx="8634412" cy="3987006"/>
          </a:xfrm>
          <a:prstGeom prst="rect">
            <a:avLst/>
          </a:prstGeom>
        </p:spPr>
      </p:pic>
    </p:spTree>
    <p:extLst>
      <p:ext uri="{BB962C8B-B14F-4D97-AF65-F5344CB8AC3E}">
        <p14:creationId xmlns:p14="http://schemas.microsoft.com/office/powerpoint/2010/main" val="162823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Free-Body Diagram of a Projectile</a:t>
            </a:r>
            <a:endParaRPr lang="en-US" dirty="0"/>
          </a:p>
        </p:txBody>
      </p:sp>
      <p:sp>
        <p:nvSpPr>
          <p:cNvPr id="5" name="Content Placeholder 4"/>
          <p:cNvSpPr>
            <a:spLocks noGrp="1"/>
          </p:cNvSpPr>
          <p:nvPr>
            <p:ph idx="1"/>
          </p:nvPr>
        </p:nvSpPr>
        <p:spPr>
          <a:xfrm>
            <a:off x="838200" y="1825624"/>
            <a:ext cx="10515600" cy="4773583"/>
          </a:xfrm>
        </p:spPr>
        <p:txBody>
          <a:bodyPr/>
          <a:lstStyle/>
          <a:p>
            <a:r>
              <a:rPr lang="en-US" dirty="0" smtClean="0"/>
              <a:t>A </a:t>
            </a:r>
            <a:r>
              <a:rPr lang="en-US" dirty="0"/>
              <a:t>projectile has a single force that acts upon it - the force of gravity. </a:t>
            </a:r>
            <a:endParaRPr lang="en-US" dirty="0" smtClean="0"/>
          </a:p>
          <a:p>
            <a:endParaRPr lang="en-US" dirty="0"/>
          </a:p>
          <a:p>
            <a:r>
              <a:rPr lang="en-US" dirty="0" smtClean="0">
                <a:hlinkClick r:id="rId2"/>
              </a:rPr>
              <a:t>A free-body </a:t>
            </a:r>
            <a:r>
              <a:rPr lang="en-US" dirty="0">
                <a:hlinkClick r:id="rId2"/>
              </a:rPr>
              <a:t>diagram</a:t>
            </a:r>
            <a:r>
              <a:rPr lang="en-US" dirty="0"/>
              <a:t> of a projectile </a:t>
            </a:r>
            <a:r>
              <a:rPr lang="en-US" dirty="0" smtClean="0"/>
              <a:t>should </a:t>
            </a:r>
            <a:r>
              <a:rPr lang="en-US" dirty="0"/>
              <a:t>show a single force acting downwards and labeled force of gravity (or simply </a:t>
            </a:r>
            <a:r>
              <a:rPr lang="en-US" dirty="0" err="1"/>
              <a:t>F</a:t>
            </a:r>
            <a:r>
              <a:rPr lang="en-US" baseline="-25000" dirty="0" err="1"/>
              <a:t>grav</a:t>
            </a:r>
            <a:r>
              <a:rPr lang="en-US" dirty="0" smtClean="0"/>
              <a:t>).</a:t>
            </a:r>
          </a:p>
          <a:p>
            <a:endParaRPr lang="en-US" dirty="0"/>
          </a:p>
          <a:p>
            <a:endParaRPr lang="en-US" dirty="0" smtClean="0"/>
          </a:p>
          <a:p>
            <a:endParaRPr lang="en-US" dirty="0"/>
          </a:p>
          <a:p>
            <a:endParaRPr lang="en-US" dirty="0"/>
          </a:p>
        </p:txBody>
      </p:sp>
      <p:pic>
        <p:nvPicPr>
          <p:cNvPr id="6" name="Picture 5"/>
          <p:cNvPicPr>
            <a:picLocks noChangeAspect="1"/>
          </p:cNvPicPr>
          <p:nvPr/>
        </p:nvPicPr>
        <p:blipFill>
          <a:blip r:embed="rId3"/>
          <a:stretch>
            <a:fillRect/>
          </a:stretch>
        </p:blipFill>
        <p:spPr>
          <a:xfrm>
            <a:off x="3260785" y="3761117"/>
            <a:ext cx="3407434" cy="2907101"/>
          </a:xfrm>
          <a:prstGeom prst="rect">
            <a:avLst/>
          </a:prstGeom>
        </p:spPr>
      </p:pic>
    </p:spTree>
    <p:extLst>
      <p:ext uri="{BB962C8B-B14F-4D97-AF65-F5344CB8AC3E}">
        <p14:creationId xmlns:p14="http://schemas.microsoft.com/office/powerpoint/2010/main" val="41614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9056"/>
          </a:xfrm>
        </p:spPr>
        <p:txBody>
          <a:bodyPr>
            <a:normAutofit/>
          </a:bodyPr>
          <a:lstStyle/>
          <a:p>
            <a:r>
              <a:rPr lang="en-US" dirty="0" smtClean="0"/>
              <a:t>Characteristics of a </a:t>
            </a:r>
            <a:r>
              <a:rPr lang="en-US" b="1" dirty="0" smtClean="0"/>
              <a:t>Horizontal </a:t>
            </a:r>
            <a:r>
              <a:rPr lang="en-US" dirty="0" smtClean="0"/>
              <a:t>Projectile</a:t>
            </a:r>
            <a:endParaRPr lang="en-US" dirty="0"/>
          </a:p>
        </p:txBody>
      </p:sp>
      <p:sp>
        <p:nvSpPr>
          <p:cNvPr id="3" name="Content Placeholder 2"/>
          <p:cNvSpPr>
            <a:spLocks noGrp="1"/>
          </p:cNvSpPr>
          <p:nvPr>
            <p:ph idx="1"/>
          </p:nvPr>
        </p:nvSpPr>
        <p:spPr>
          <a:xfrm>
            <a:off x="838200" y="1104182"/>
            <a:ext cx="10515600" cy="5495025"/>
          </a:xfrm>
        </p:spPr>
        <p:txBody>
          <a:bodyPr/>
          <a:lstStyle/>
          <a:p>
            <a:r>
              <a:rPr lang="en-US" dirty="0"/>
              <a:t>There are </a:t>
            </a:r>
            <a:r>
              <a:rPr lang="en-US" dirty="0" smtClean="0"/>
              <a:t>two </a:t>
            </a:r>
            <a:r>
              <a:rPr lang="en-US" dirty="0"/>
              <a:t>components of </a:t>
            </a:r>
            <a:r>
              <a:rPr lang="en-US" dirty="0" smtClean="0"/>
              <a:t>a </a:t>
            </a:r>
            <a:r>
              <a:rPr lang="en-US" dirty="0"/>
              <a:t>projectile's motion - horizontal and vertical motion. </a:t>
            </a:r>
            <a:r>
              <a:rPr lang="en-US" dirty="0" smtClean="0"/>
              <a:t> These</a:t>
            </a:r>
            <a:r>
              <a:rPr lang="en-US" dirty="0"/>
              <a:t> </a:t>
            </a:r>
            <a:r>
              <a:rPr lang="en-US" u="sng" dirty="0">
                <a:hlinkClick r:id="rId2"/>
              </a:rPr>
              <a:t>perpendicular components of motion are independent of each other</a:t>
            </a:r>
            <a:r>
              <a:rPr lang="en-US" u="sng" dirty="0" smtClean="0">
                <a:hlinkClick r:id="rId2"/>
              </a:rPr>
              <a:t>,</a:t>
            </a:r>
            <a:endParaRPr lang="en-US" u="sng" dirty="0" smtClean="0"/>
          </a:p>
          <a:p>
            <a:r>
              <a:rPr lang="en-US" dirty="0" smtClean="0"/>
              <a:t>The </a:t>
            </a:r>
            <a:r>
              <a:rPr lang="en-US" dirty="0"/>
              <a:t>projectile travels with a </a:t>
            </a:r>
            <a:r>
              <a:rPr lang="en-US" u="sng" dirty="0"/>
              <a:t>constant horizontal velocity</a:t>
            </a:r>
            <a:r>
              <a:rPr lang="en-US" dirty="0"/>
              <a:t> </a:t>
            </a:r>
            <a:r>
              <a:rPr lang="en-US" dirty="0" smtClean="0"/>
              <a:t>(inertia) and </a:t>
            </a:r>
            <a:r>
              <a:rPr lang="en-US" dirty="0"/>
              <a:t>a </a:t>
            </a:r>
            <a:r>
              <a:rPr lang="en-US" u="sng" dirty="0"/>
              <a:t>downward vertical </a:t>
            </a:r>
            <a:r>
              <a:rPr lang="en-US" u="sng" dirty="0" smtClean="0"/>
              <a:t>acceleration</a:t>
            </a:r>
            <a:r>
              <a:rPr lang="en-US" dirty="0" smtClean="0"/>
              <a:t>. (due to gravity)</a:t>
            </a:r>
          </a:p>
          <a:p>
            <a:endParaRPr lang="en-US" dirty="0"/>
          </a:p>
        </p:txBody>
      </p:sp>
      <p:pic>
        <p:nvPicPr>
          <p:cNvPr id="4" name="Picture 3"/>
          <p:cNvPicPr>
            <a:picLocks noChangeAspect="1"/>
          </p:cNvPicPr>
          <p:nvPr/>
        </p:nvPicPr>
        <p:blipFill>
          <a:blip r:embed="rId3"/>
          <a:stretch>
            <a:fillRect/>
          </a:stretch>
        </p:blipFill>
        <p:spPr>
          <a:xfrm>
            <a:off x="1664899" y="3303917"/>
            <a:ext cx="6901132" cy="3483005"/>
          </a:xfrm>
          <a:prstGeom prst="rect">
            <a:avLst/>
          </a:prstGeom>
        </p:spPr>
      </p:pic>
    </p:spTree>
    <p:extLst>
      <p:ext uri="{BB962C8B-B14F-4D97-AF65-F5344CB8AC3E}">
        <p14:creationId xmlns:p14="http://schemas.microsoft.com/office/powerpoint/2010/main" val="3961929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pic>
        <p:nvPicPr>
          <p:cNvPr id="4" name="Content Placeholder 3"/>
          <p:cNvPicPr>
            <a:picLocks noGrp="1" noChangeAspect="1"/>
          </p:cNvPicPr>
          <p:nvPr>
            <p:ph idx="1"/>
          </p:nvPr>
        </p:nvPicPr>
        <p:blipFill>
          <a:blip r:embed="rId2"/>
          <a:stretch>
            <a:fillRect/>
          </a:stretch>
        </p:blipFill>
        <p:spPr>
          <a:xfrm>
            <a:off x="952500" y="2115344"/>
            <a:ext cx="10287000" cy="3771900"/>
          </a:xfrm>
          <a:prstGeom prst="rect">
            <a:avLst/>
          </a:prstGeom>
        </p:spPr>
      </p:pic>
    </p:spTree>
    <p:extLst>
      <p:ext uri="{BB962C8B-B14F-4D97-AF65-F5344CB8AC3E}">
        <p14:creationId xmlns:p14="http://schemas.microsoft.com/office/powerpoint/2010/main" val="171965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understanding</a:t>
            </a:r>
            <a:endParaRPr lang="en-US" dirty="0"/>
          </a:p>
        </p:txBody>
      </p:sp>
      <p:pic>
        <p:nvPicPr>
          <p:cNvPr id="4" name="Content Placeholder 3"/>
          <p:cNvPicPr>
            <a:picLocks noGrp="1" noChangeAspect="1"/>
          </p:cNvPicPr>
          <p:nvPr>
            <p:ph idx="1"/>
          </p:nvPr>
        </p:nvPicPr>
        <p:blipFill>
          <a:blip r:embed="rId2"/>
          <a:stretch>
            <a:fillRect/>
          </a:stretch>
        </p:blipFill>
        <p:spPr>
          <a:xfrm>
            <a:off x="919162" y="2591594"/>
            <a:ext cx="10353675" cy="2819400"/>
          </a:xfrm>
          <a:prstGeom prst="rect">
            <a:avLst/>
          </a:prstGeom>
        </p:spPr>
      </p:pic>
    </p:spTree>
    <p:extLst>
      <p:ext uri="{BB962C8B-B14F-4D97-AF65-F5344CB8AC3E}">
        <p14:creationId xmlns:p14="http://schemas.microsoft.com/office/powerpoint/2010/main" val="3512202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p:cNvPicPr>
            <a:picLocks noGrp="1" noChangeAspect="1"/>
          </p:cNvPicPr>
          <p:nvPr>
            <p:ph idx="1"/>
          </p:nvPr>
        </p:nvPicPr>
        <p:blipFill>
          <a:blip r:embed="rId2"/>
          <a:stretch>
            <a:fillRect/>
          </a:stretch>
        </p:blipFill>
        <p:spPr>
          <a:xfrm>
            <a:off x="767861" y="2429242"/>
            <a:ext cx="10515600" cy="1576960"/>
          </a:xfrm>
          <a:prstGeom prst="rect">
            <a:avLst/>
          </a:prstGeom>
        </p:spPr>
      </p:pic>
    </p:spTree>
    <p:extLst>
      <p:ext uri="{BB962C8B-B14F-4D97-AF65-F5344CB8AC3E}">
        <p14:creationId xmlns:p14="http://schemas.microsoft.com/office/powerpoint/2010/main" val="2240577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understanding</a:t>
            </a:r>
            <a:endParaRPr lang="en-US" dirty="0"/>
          </a:p>
        </p:txBody>
      </p:sp>
      <p:pic>
        <p:nvPicPr>
          <p:cNvPr id="4" name="Content Placeholder 3"/>
          <p:cNvPicPr>
            <a:picLocks noGrp="1" noChangeAspect="1"/>
          </p:cNvPicPr>
          <p:nvPr>
            <p:ph idx="1"/>
          </p:nvPr>
        </p:nvPicPr>
        <p:blipFill>
          <a:blip r:embed="rId2"/>
          <a:stretch>
            <a:fillRect/>
          </a:stretch>
        </p:blipFill>
        <p:spPr>
          <a:xfrm>
            <a:off x="838200" y="2350317"/>
            <a:ext cx="10515600" cy="3301954"/>
          </a:xfrm>
          <a:prstGeom prst="rect">
            <a:avLst/>
          </a:prstGeom>
        </p:spPr>
      </p:pic>
    </p:spTree>
    <p:extLst>
      <p:ext uri="{BB962C8B-B14F-4D97-AF65-F5344CB8AC3E}">
        <p14:creationId xmlns:p14="http://schemas.microsoft.com/office/powerpoint/2010/main" val="3001907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584</TotalTime>
  <Words>573</Words>
  <Application>Microsoft Office PowerPoint</Application>
  <PresentationFormat>Widescreen</PresentationFormat>
  <Paragraphs>84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Cambria Math</vt:lpstr>
      <vt:lpstr>Office Theme</vt:lpstr>
      <vt:lpstr>Projectile Motion</vt:lpstr>
      <vt:lpstr>What is a projectile</vt:lpstr>
      <vt:lpstr>Examples of Projectiles</vt:lpstr>
      <vt:lpstr>Free-Body Diagram of a Projectile</vt:lpstr>
      <vt:lpstr>Characteristics of a Horizontal Projectile</vt:lpstr>
      <vt:lpstr>In summary:</vt:lpstr>
      <vt:lpstr>Check your understanding</vt:lpstr>
      <vt:lpstr>    </vt:lpstr>
      <vt:lpstr>Check your understanding</vt:lpstr>
      <vt:lpstr>    </vt:lpstr>
      <vt:lpstr>In Summary :</vt:lpstr>
      <vt:lpstr>Horizontal Launch</vt:lpstr>
      <vt:lpstr>Vector Resolution of Components</vt:lpstr>
      <vt:lpstr>Vector Resolution of Components</vt:lpstr>
      <vt:lpstr>Angular Launch</vt:lpstr>
      <vt:lpstr>Symmetrical Nature</vt:lpstr>
      <vt:lpstr>Determining the Time in Flight</vt:lpstr>
      <vt:lpstr>Determining Peak Height</vt:lpstr>
      <vt:lpstr>Angular Launch</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 Motion</dc:title>
  <dc:creator>Ann Nemeck</dc:creator>
  <cp:lastModifiedBy>Stephanie Jones</cp:lastModifiedBy>
  <cp:revision>31</cp:revision>
  <dcterms:created xsi:type="dcterms:W3CDTF">2016-08-28T17:58:11Z</dcterms:created>
  <dcterms:modified xsi:type="dcterms:W3CDTF">2018-08-22T16:29:08Z</dcterms:modified>
</cp:coreProperties>
</file>