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708" r:id="rId3"/>
  </p:sldMasterIdLst>
  <p:handoutMasterIdLst>
    <p:handoutMasterId r:id="rId11"/>
  </p:handoutMasterIdLst>
  <p:sldIdLst>
    <p:sldId id="256" r:id="rId4"/>
    <p:sldId id="257" r:id="rId5"/>
    <p:sldId id="261" r:id="rId6"/>
    <p:sldId id="258" r:id="rId7"/>
    <p:sldId id="259" r:id="rId8"/>
    <p:sldId id="260" r:id="rId9"/>
    <p:sldId id="262" r:id="rId10"/>
  </p:sldIdLst>
  <p:sldSz cx="9144000" cy="6858000" type="screen4x3"/>
  <p:notesSz cx="6858000" cy="91995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3" d="100"/>
          <a:sy n="53" d="100"/>
        </p:scale>
        <p:origin x="36" y="2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3089C6-14C2-4AA7-B35A-FC256DF2AC87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737988"/>
            <a:ext cx="2971800" cy="45997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44BEC1-BC27-4261-81C3-A7AC046F64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7819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40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06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52408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240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099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585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722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601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213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637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77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92402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1067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20991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16585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9722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76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2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2637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9FF8B0C-F020-40E4-B164-DBCF8B51A0C9}" type="datetimeFigureOut">
              <a:rPr lang="en-US" smtClean="0"/>
              <a:t>9/12/2018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F3E1359-4350-4D35-AD92-A49ABC6D66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877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7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6.xml"/><Relationship Id="rId11" Type="http://schemas.openxmlformats.org/officeDocument/2006/relationships/slideLayout" Target="../slideLayouts/slideLayout31.xml"/><Relationship Id="rId5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QuestionShape"/>
          <p:cNvSpPr/>
          <p:nvPr/>
        </p:nvSpPr>
        <p:spPr>
          <a:xfrm>
            <a:off x="127000" y="127000"/>
            <a:ext cx="8890000" cy="2857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algn="ctr">
              <a:spcBef>
                <a:spcPct val="0"/>
              </a:spcBef>
              <a:buNone/>
            </a:pPr>
            <a:r>
              <a:rPr lang="en-US" sz="4400" smtClean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iRespond Question Master</a:t>
            </a:r>
            <a:endParaRPr lang="en-US" sz="44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AShape"/>
          <p:cNvSpPr/>
          <p:nvPr/>
        </p:nvSpPr>
        <p:spPr>
          <a:xfrm>
            <a:off x="127000" y="31115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A.) Response A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9" name="BShape"/>
          <p:cNvSpPr/>
          <p:nvPr/>
        </p:nvSpPr>
        <p:spPr>
          <a:xfrm>
            <a:off x="127000" y="38354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B.) Response B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0" name="CShape"/>
          <p:cNvSpPr/>
          <p:nvPr/>
        </p:nvSpPr>
        <p:spPr>
          <a:xfrm>
            <a:off x="127000" y="45593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C.) Response C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1" name="DShape"/>
          <p:cNvSpPr/>
          <p:nvPr/>
        </p:nvSpPr>
        <p:spPr>
          <a:xfrm>
            <a:off x="127000" y="52832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D.) Response D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2" name="EShape"/>
          <p:cNvSpPr/>
          <p:nvPr/>
        </p:nvSpPr>
        <p:spPr>
          <a:xfrm>
            <a:off x="127000" y="6007100"/>
            <a:ext cx="8890000" cy="711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z="3200" smtClean="0">
                <a:solidFill>
                  <a:schemeClr val="tx1"/>
                </a:solidFill>
              </a:rPr>
              <a:t>E.) Response E</a:t>
            </a:r>
            <a:endParaRPr lang="en-US" sz="3200">
              <a:solidFill>
                <a:schemeClr val="tx1"/>
              </a:solidFill>
            </a:endParaRPr>
          </a:p>
        </p:txBody>
      </p:sp>
      <p:sp>
        <p:nvSpPr>
          <p:cNvPr id="13" name="Percent"/>
          <p:cNvSpPr/>
          <p:nvPr/>
        </p:nvSpPr>
        <p:spPr>
          <a:xfrm>
            <a:off x="6350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Percent Complete 100%</a:t>
            </a:r>
            <a:endParaRPr lang="en-US" sz="1400">
              <a:solidFill>
                <a:srgbClr val="000000"/>
              </a:solidFill>
            </a:endParaRPr>
          </a:p>
        </p:txBody>
      </p:sp>
      <p:sp>
        <p:nvSpPr>
          <p:cNvPr id="14" name="Timer"/>
          <p:cNvSpPr/>
          <p:nvPr/>
        </p:nvSpPr>
        <p:spPr>
          <a:xfrm>
            <a:off x="254000" y="254000"/>
            <a:ext cx="2540000" cy="508000"/>
          </a:xfrm>
          <a:prstGeom prst="rect">
            <a:avLst/>
          </a:prstGeom>
          <a:solidFill>
            <a:schemeClr val="accent1">
              <a:alpha val="0"/>
            </a:schemeClr>
          </a:solidFill>
          <a:ln w="25400" cap="flat" cmpd="sng" algn="ctr">
            <a:noFill/>
            <a:prstDash val="solid"/>
          </a:ln>
          <a:effectLst/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smtClean="0">
                <a:solidFill>
                  <a:srgbClr val="000000"/>
                </a:solidFill>
              </a:rPr>
              <a:t>00:30</a:t>
            </a:r>
            <a:endParaRPr lang="en-US" sz="140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563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Shape" hidden="1"/>
          <p:cNvSpPr/>
          <p:nvPr/>
        </p:nvSpPr>
        <p:spPr>
          <a:xfrm>
            <a:off x="127000" y="254000"/>
            <a:ext cx="1270000" cy="127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iRespond Graph</a:t>
            </a:r>
            <a:endParaRPr lang="en-US"/>
          </a:p>
        </p:txBody>
      </p:sp>
      <p:grpSp>
        <p:nvGrpSpPr>
          <p:cNvPr id="37" name="CorrectBarGroup"/>
          <p:cNvGrpSpPr/>
          <p:nvPr/>
        </p:nvGrpSpPr>
        <p:grpSpPr>
          <a:xfrm>
            <a:off x="1270000" y="3175000"/>
            <a:ext cx="2667000" cy="2540000"/>
            <a:chOff x="1270000" y="3175000"/>
            <a:chExt cx="2667000" cy="2540000"/>
          </a:xfrm>
        </p:grpSpPr>
        <p:sp>
          <p:nvSpPr>
            <p:cNvPr id="9" name="CorrectBar0"/>
            <p:cNvSpPr/>
            <p:nvPr userDrawn="1"/>
          </p:nvSpPr>
          <p:spPr>
            <a:xfrm>
              <a:off x="1270000" y="3175000"/>
              <a:ext cx="1079500" cy="254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CorrectBar1"/>
            <p:cNvSpPr/>
            <p:nvPr userDrawn="1"/>
          </p:nvSpPr>
          <p:spPr>
            <a:xfrm>
              <a:off x="2857500" y="4445000"/>
              <a:ext cx="1079500" cy="1270000"/>
            </a:xfrm>
            <a:prstGeom prst="rect">
              <a:avLst/>
            </a:prstGeom>
            <a:solidFill>
              <a:srgbClr val="22FF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PercentLabelGroup"/>
          <p:cNvGrpSpPr/>
          <p:nvPr/>
        </p:nvGrpSpPr>
        <p:grpSpPr>
          <a:xfrm>
            <a:off x="1270000" y="1270000"/>
            <a:ext cx="7429500" cy="317500"/>
            <a:chOff x="1270000" y="1270000"/>
            <a:chExt cx="7429500" cy="317500"/>
          </a:xfrm>
        </p:grpSpPr>
        <p:sp>
          <p:nvSpPr>
            <p:cNvPr id="8" name="PercentLabel0"/>
            <p:cNvSpPr/>
            <p:nvPr userDrawn="1"/>
          </p:nvSpPr>
          <p:spPr>
            <a:xfrm>
              <a:off x="127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1" name="PercentLabel1"/>
            <p:cNvSpPr/>
            <p:nvPr userDrawn="1"/>
          </p:nvSpPr>
          <p:spPr>
            <a:xfrm>
              <a:off x="2857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33%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4" name="PercentLabel2"/>
            <p:cNvSpPr/>
            <p:nvPr userDrawn="1"/>
          </p:nvSpPr>
          <p:spPr>
            <a:xfrm>
              <a:off x="4445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7" name="PercentLabel3"/>
            <p:cNvSpPr/>
            <p:nvPr userDrawn="1"/>
          </p:nvSpPr>
          <p:spPr>
            <a:xfrm>
              <a:off x="60325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100%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0" name="PercentLabel4"/>
            <p:cNvSpPr/>
            <p:nvPr userDrawn="1"/>
          </p:nvSpPr>
          <p:spPr>
            <a:xfrm>
              <a:off x="7620000" y="1270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67%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8" name="IncorrectBarGroup"/>
          <p:cNvGrpSpPr/>
          <p:nvPr/>
        </p:nvGrpSpPr>
        <p:grpSpPr>
          <a:xfrm>
            <a:off x="4445000" y="1905000"/>
            <a:ext cx="4254500" cy="3810000"/>
            <a:chOff x="4445000" y="1905000"/>
            <a:chExt cx="4254500" cy="3810000"/>
          </a:xfrm>
        </p:grpSpPr>
        <p:sp>
          <p:nvSpPr>
            <p:cNvPr id="15" name="IncorrectBar2"/>
            <p:cNvSpPr/>
            <p:nvPr userDrawn="1"/>
          </p:nvSpPr>
          <p:spPr>
            <a:xfrm>
              <a:off x="44450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IncorrectBar3"/>
            <p:cNvSpPr/>
            <p:nvPr userDrawn="1"/>
          </p:nvSpPr>
          <p:spPr>
            <a:xfrm>
              <a:off x="6032500" y="1905000"/>
              <a:ext cx="1079500" cy="381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IncorrectBar4"/>
            <p:cNvSpPr/>
            <p:nvPr userDrawn="1"/>
          </p:nvSpPr>
          <p:spPr>
            <a:xfrm>
              <a:off x="7620000" y="3175000"/>
              <a:ext cx="1079500" cy="2540000"/>
            </a:xfrm>
            <a:prstGeom prst="rect">
              <a:avLst/>
            </a:prstGeom>
            <a:solidFill>
              <a:srgbClr val="FF2222"/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3" name="XLabelGroup"/>
          <p:cNvGrpSpPr/>
          <p:nvPr/>
        </p:nvGrpSpPr>
        <p:grpSpPr>
          <a:xfrm>
            <a:off x="1270000" y="5842000"/>
            <a:ext cx="7429500" cy="317500"/>
            <a:chOff x="1270000" y="5842000"/>
            <a:chExt cx="7429500" cy="317500"/>
          </a:xfrm>
        </p:grpSpPr>
        <p:sp>
          <p:nvSpPr>
            <p:cNvPr id="10" name="XValueLabel0"/>
            <p:cNvSpPr/>
            <p:nvPr userDrawn="1"/>
          </p:nvSpPr>
          <p:spPr>
            <a:xfrm>
              <a:off x="127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A*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3" name="XValueLabel1"/>
            <p:cNvSpPr/>
            <p:nvPr userDrawn="1"/>
          </p:nvSpPr>
          <p:spPr>
            <a:xfrm>
              <a:off x="2857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B*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6" name="XValueLabel2"/>
            <p:cNvSpPr/>
            <p:nvPr userDrawn="1"/>
          </p:nvSpPr>
          <p:spPr>
            <a:xfrm>
              <a:off x="4445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C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19" name="XValueLabel3"/>
            <p:cNvSpPr/>
            <p:nvPr userDrawn="1"/>
          </p:nvSpPr>
          <p:spPr>
            <a:xfrm>
              <a:off x="60325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D</a:t>
              </a:r>
              <a:endParaRPr lang="en-US" sz="2800">
                <a:solidFill>
                  <a:srgbClr val="000000"/>
                </a:solidFill>
              </a:endParaRPr>
            </a:p>
          </p:txBody>
        </p:sp>
        <p:sp>
          <p:nvSpPr>
            <p:cNvPr id="22" name="XValueLabel4"/>
            <p:cNvSpPr/>
            <p:nvPr userDrawn="1"/>
          </p:nvSpPr>
          <p:spPr>
            <a:xfrm>
              <a:off x="7620000" y="5842000"/>
              <a:ext cx="1079500" cy="3175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none" rtlCol="0" anchor="ctr"/>
            <a:lstStyle/>
            <a:p>
              <a:pPr algn="ctr"/>
              <a:r>
                <a:rPr lang="en-US" sz="2800" smtClean="0">
                  <a:solidFill>
                    <a:srgbClr val="000000"/>
                  </a:solidFill>
                </a:rPr>
                <a:t>E</a:t>
              </a:r>
              <a:endParaRPr lang="en-US" sz="2800">
                <a:solidFill>
                  <a:srgbClr val="000000"/>
                </a:solidFill>
              </a:endParaRPr>
            </a:p>
          </p:txBody>
        </p:sp>
      </p:grpSp>
      <p:grpSp>
        <p:nvGrpSpPr>
          <p:cNvPr id="36" name="AxisLineGroup"/>
          <p:cNvGrpSpPr/>
          <p:nvPr/>
        </p:nvGrpSpPr>
        <p:grpSpPr>
          <a:xfrm>
            <a:off x="889000" y="1587500"/>
            <a:ext cx="8001000" cy="4127500"/>
            <a:chOff x="889000" y="1587500"/>
            <a:chExt cx="8001000" cy="4127500"/>
          </a:xfrm>
        </p:grpSpPr>
        <p:cxnSp>
          <p:nvCxnSpPr>
            <p:cNvPr id="23" name="XAxisLine"/>
            <p:cNvCxnSpPr/>
            <p:nvPr userDrawn="1"/>
          </p:nvCxnSpPr>
          <p:spPr>
            <a:xfrm>
              <a:off x="889000" y="5715000"/>
              <a:ext cx="8001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YAxisLine"/>
            <p:cNvCxnSpPr/>
            <p:nvPr userDrawn="1"/>
          </p:nvCxnSpPr>
          <p:spPr>
            <a:xfrm>
              <a:off x="1016000" y="1587500"/>
              <a:ext cx="0" cy="412750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YAxisTick0"/>
            <p:cNvCxnSpPr/>
            <p:nvPr userDrawn="1"/>
          </p:nvCxnSpPr>
          <p:spPr>
            <a:xfrm>
              <a:off x="889000" y="571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YAxisTick1"/>
            <p:cNvCxnSpPr/>
            <p:nvPr userDrawn="1"/>
          </p:nvCxnSpPr>
          <p:spPr>
            <a:xfrm>
              <a:off x="889000" y="444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YAxisTick2"/>
            <p:cNvCxnSpPr/>
            <p:nvPr userDrawn="1"/>
          </p:nvCxnSpPr>
          <p:spPr>
            <a:xfrm>
              <a:off x="889000" y="317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YAxisTick3"/>
            <p:cNvCxnSpPr/>
            <p:nvPr userDrawn="1"/>
          </p:nvCxnSpPr>
          <p:spPr>
            <a:xfrm>
              <a:off x="889000" y="1905000"/>
              <a:ext cx="254000" cy="0"/>
            </a:xfrm>
            <a:prstGeom prst="line">
              <a:avLst/>
            </a:prstGeom>
            <a:ln w="2540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YLabelGroup"/>
          <p:cNvGrpSpPr/>
          <p:nvPr/>
        </p:nvGrpSpPr>
        <p:grpSpPr>
          <a:xfrm>
            <a:off x="254000" y="1841500"/>
            <a:ext cx="762000" cy="3937000"/>
            <a:chOff x="254000" y="1841500"/>
            <a:chExt cx="762000" cy="3937000"/>
          </a:xfrm>
        </p:grpSpPr>
        <p:sp>
          <p:nvSpPr>
            <p:cNvPr id="26" name="YValueLabel0"/>
            <p:cNvSpPr/>
            <p:nvPr userDrawn="1"/>
          </p:nvSpPr>
          <p:spPr>
            <a:xfrm>
              <a:off x="254000" y="565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0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28" name="YValueLabel1"/>
            <p:cNvSpPr/>
            <p:nvPr userDrawn="1"/>
          </p:nvSpPr>
          <p:spPr>
            <a:xfrm>
              <a:off x="254000" y="438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1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0" name="YValueLabel2"/>
            <p:cNvSpPr/>
            <p:nvPr userDrawn="1"/>
          </p:nvSpPr>
          <p:spPr>
            <a:xfrm>
              <a:off x="254000" y="311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2</a:t>
              </a:r>
              <a:endParaRPr lang="en-US" sz="2000">
                <a:solidFill>
                  <a:srgbClr val="000000"/>
                </a:solidFill>
              </a:endParaRPr>
            </a:p>
          </p:txBody>
        </p:sp>
        <p:sp>
          <p:nvSpPr>
            <p:cNvPr id="32" name="YValueLabel3"/>
            <p:cNvSpPr/>
            <p:nvPr userDrawn="1"/>
          </p:nvSpPr>
          <p:spPr>
            <a:xfrm>
              <a:off x="254000" y="1841500"/>
              <a:ext cx="762000" cy="127000"/>
            </a:xfrm>
            <a:prstGeom prst="rect">
              <a:avLst/>
            </a:prstGeom>
            <a:solidFill>
              <a:schemeClr val="accent1">
                <a:alpha val="0"/>
              </a:schemeClr>
            </a:solidFill>
            <a:ln w="25400" cap="flat" cmpd="sng" algn="ctr">
              <a:noFill/>
              <a:prstDash val="solid"/>
            </a:ln>
            <a:effectLst/>
            <a:extLst>
              <a:ext uri="{91240B29-F687-4F45-9708-019B960494DF}">
                <a14:hiddenLine xmlns:a14="http://schemas.microsoft.com/office/drawing/2010/main" w="25400" cap="flat" cmpd="sng" algn="ctr">
                  <a:solidFill>
                    <a:schemeClr val="accent1">
                      <a:shade val="50000"/>
                    </a:schemeClr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smtClean="0">
                  <a:solidFill>
                    <a:srgbClr val="000000"/>
                  </a:solidFill>
                </a:rPr>
                <a:t>3</a:t>
              </a:r>
              <a:endParaRPr lang="en-US" sz="2000">
                <a:solidFill>
                  <a:srgbClr val="00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5639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9/12/2018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ph48Xwj_eS8" TargetMode="External"/><Relationship Id="rId2" Type="http://schemas.openxmlformats.org/officeDocument/2006/relationships/hyperlink" Target="http://science360.gov/obj/video/58e62534-e38d-430b-bfb1-c505e628a2d4/science-nfl-football-newtons-second-law-motion" TargetMode="External"/><Relationship Id="rId1" Type="http://schemas.openxmlformats.org/officeDocument/2006/relationships/slideLayout" Target="../slideLayouts/slideLayout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2057400"/>
            <a:ext cx="6858000" cy="1828800"/>
          </a:xfrm>
        </p:spPr>
        <p:txBody>
          <a:bodyPr/>
          <a:lstStyle/>
          <a:p>
            <a:r>
              <a:rPr lang="en-US" sz="11500" dirty="0" smtClean="0"/>
              <a:t>Impulse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82231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Discuss with a neighbor what can cause a change in momentum</a:t>
            </a:r>
          </a:p>
          <a:p>
            <a:pPr lvl="1"/>
            <a:r>
              <a:rPr lang="en-US" sz="2600" dirty="0" smtClean="0"/>
              <a:t>When either the mass or the velocity of an object has changed</a:t>
            </a:r>
          </a:p>
          <a:p>
            <a:r>
              <a:rPr lang="en-US" sz="3200" dirty="0" smtClean="0"/>
              <a:t>The change in an object’s momentum is known as </a:t>
            </a:r>
            <a:r>
              <a:rPr lang="en-US" sz="3200" b="1" u="sng" dirty="0" smtClean="0"/>
              <a:t>impulse</a:t>
            </a:r>
          </a:p>
          <a:p>
            <a:pPr lvl="1"/>
            <a:r>
              <a:rPr lang="en-US" sz="3000" dirty="0" smtClean="0"/>
              <a:t>impulse = ∆mv </a:t>
            </a:r>
            <a:endParaRPr lang="en-US" sz="3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does momentum change?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395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6200" y="1524000"/>
            <a:ext cx="8915399" cy="5181600"/>
          </a:xfrm>
        </p:spPr>
        <p:txBody>
          <a:bodyPr>
            <a:normAutofit fontScale="92500"/>
          </a:bodyPr>
          <a:lstStyle/>
          <a:p>
            <a:r>
              <a:rPr lang="en-US" sz="3600" dirty="0"/>
              <a:t>Usually the mass of an object remains the same so when momentum changes, </a:t>
            </a:r>
            <a:r>
              <a:rPr lang="en-US" sz="3600" dirty="0" smtClean="0"/>
              <a:t>it’s </a:t>
            </a:r>
            <a:r>
              <a:rPr lang="en-US" sz="3600" dirty="0"/>
              <a:t>because velocity has changed</a:t>
            </a:r>
          </a:p>
          <a:p>
            <a:r>
              <a:rPr lang="en-US" sz="3600" dirty="0"/>
              <a:t>Discuss with your neighbor what it is called when velocity changes and what causes a change in </a:t>
            </a:r>
            <a:r>
              <a:rPr lang="en-US" sz="3600" dirty="0" smtClean="0"/>
              <a:t>velocity</a:t>
            </a:r>
          </a:p>
          <a:p>
            <a:pPr lvl="1"/>
            <a:r>
              <a:rPr lang="en-US" sz="3400" dirty="0" smtClean="0"/>
              <a:t>When velocity changes, it is called acceleration</a:t>
            </a:r>
          </a:p>
          <a:p>
            <a:pPr lvl="1"/>
            <a:r>
              <a:rPr lang="en-US" sz="3400" dirty="0" smtClean="0"/>
              <a:t>Forces cause acceleration</a:t>
            </a:r>
            <a:endParaRPr lang="en-US" sz="3400" dirty="0"/>
          </a:p>
          <a:p>
            <a:pPr marL="45720" indent="0">
              <a:buNone/>
            </a:pPr>
            <a:endParaRPr lang="en-US" sz="3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919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230" y="1524000"/>
            <a:ext cx="8686799" cy="4724400"/>
          </a:xfrm>
        </p:spPr>
        <p:txBody>
          <a:bodyPr>
            <a:noAutofit/>
          </a:bodyPr>
          <a:lstStyle/>
          <a:p>
            <a:r>
              <a:rPr lang="en-US" sz="2800" dirty="0" smtClean="0"/>
              <a:t>Impulse is found by multiplying the force applied to an object by the amount of time the force was applied</a:t>
            </a:r>
          </a:p>
          <a:p>
            <a:pPr lvl="1"/>
            <a:r>
              <a:rPr lang="en-US" sz="2400" dirty="0" smtClean="0"/>
              <a:t>Impulse = force x time</a:t>
            </a:r>
          </a:p>
          <a:p>
            <a:pPr lvl="1"/>
            <a:r>
              <a:rPr lang="en-US" sz="2400" dirty="0" smtClean="0"/>
              <a:t>Impulse = Ft</a:t>
            </a:r>
          </a:p>
          <a:p>
            <a:pPr lvl="2"/>
            <a:r>
              <a:rPr lang="en-US" sz="2000" dirty="0" smtClean="0"/>
              <a:t>Unit for impulse is N∙s</a:t>
            </a:r>
          </a:p>
          <a:p>
            <a:r>
              <a:rPr lang="en-US" sz="2800" dirty="0" smtClean="0"/>
              <a:t>Remember that impulse = change in momentum (∆mv)</a:t>
            </a:r>
          </a:p>
          <a:p>
            <a:r>
              <a:rPr lang="en-US" sz="2800" dirty="0" smtClean="0"/>
              <a:t>So…</a:t>
            </a:r>
          </a:p>
          <a:p>
            <a:pPr lvl="1"/>
            <a:r>
              <a:rPr lang="en-US" sz="2400" dirty="0" smtClean="0"/>
              <a:t>Ft = ∆mv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Impulse Equation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8731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0999" y="1719070"/>
            <a:ext cx="8407893" cy="4910329"/>
          </a:xfrm>
        </p:spPr>
        <p:txBody>
          <a:bodyPr>
            <a:noAutofit/>
          </a:bodyPr>
          <a:lstStyle/>
          <a:p>
            <a:r>
              <a:rPr lang="en-US" sz="3600" dirty="0" smtClean="0"/>
              <a:t>To increase momentum you want to apply the greatest force over the longest possible time</a:t>
            </a:r>
          </a:p>
          <a:p>
            <a:pPr lvl="1"/>
            <a:r>
              <a:rPr lang="en-US" sz="3200" dirty="0" smtClean="0"/>
              <a:t>Ex: hitting a golf ball or a baseball</a:t>
            </a:r>
          </a:p>
          <a:p>
            <a:pPr lvl="2"/>
            <a:r>
              <a:rPr lang="en-US" sz="3200" dirty="0" smtClean="0"/>
              <a:t>Swing with as much power as possible (greatest force)</a:t>
            </a:r>
          </a:p>
          <a:p>
            <a:pPr lvl="2"/>
            <a:r>
              <a:rPr lang="en-US" sz="3200" dirty="0" smtClean="0"/>
              <a:t>Follow through once you’ve made contact (longest time)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Impulse increase momentum?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5852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52400" y="1447800"/>
            <a:ext cx="8839199" cy="4407408"/>
          </a:xfrm>
        </p:spPr>
        <p:txBody>
          <a:bodyPr>
            <a:noAutofit/>
          </a:bodyPr>
          <a:lstStyle/>
          <a:p>
            <a:r>
              <a:rPr lang="en-US" sz="2800" dirty="0" smtClean="0"/>
              <a:t>By extending the time of impact</a:t>
            </a:r>
          </a:p>
          <a:p>
            <a:pPr lvl="1"/>
            <a:r>
              <a:rPr lang="en-US" sz="2400" dirty="0" smtClean="0"/>
              <a:t>Impact is the actual force being applied</a:t>
            </a:r>
          </a:p>
          <a:p>
            <a:pPr lvl="1"/>
            <a:r>
              <a:rPr lang="en-US" sz="2400" dirty="0" smtClean="0"/>
              <a:t>You are increasing the time it takes for momentum to be brought down to zero</a:t>
            </a:r>
          </a:p>
          <a:p>
            <a:pPr lvl="1"/>
            <a:r>
              <a:rPr lang="en-US" sz="2400" dirty="0" smtClean="0"/>
              <a:t>Ex: air bags</a:t>
            </a:r>
          </a:p>
          <a:p>
            <a:pPr lvl="2"/>
            <a:r>
              <a:rPr lang="en-US" sz="2000" dirty="0" smtClean="0"/>
              <a:t>When air bags deploy, it takes you longer to hit the dashboard creating less of a force </a:t>
            </a:r>
            <a:r>
              <a:rPr lang="en-US" sz="2000" dirty="0" smtClean="0"/>
              <a:t>and </a:t>
            </a:r>
            <a:r>
              <a:rPr lang="en-US" sz="2000" dirty="0" smtClean="0"/>
              <a:t>decreasing impact</a:t>
            </a:r>
          </a:p>
          <a:p>
            <a:pPr lvl="1"/>
            <a:r>
              <a:rPr lang="en-US" sz="2400" dirty="0" smtClean="0"/>
              <a:t>Ex: Running into a haystack instead of a brick wall</a:t>
            </a:r>
          </a:p>
          <a:p>
            <a:pPr lvl="2"/>
            <a:r>
              <a:rPr lang="en-US" sz="2000" dirty="0" smtClean="0"/>
              <a:t>You will create the same amount of impulse hitting them, but…</a:t>
            </a:r>
          </a:p>
          <a:p>
            <a:pPr lvl="3"/>
            <a:r>
              <a:rPr lang="en-US" sz="1800" dirty="0" smtClean="0"/>
              <a:t>For </a:t>
            </a:r>
            <a:r>
              <a:rPr lang="en-US" sz="1800" dirty="0" smtClean="0"/>
              <a:t>the haystack:  F</a:t>
            </a:r>
            <a:r>
              <a:rPr lang="en-US" sz="4800" dirty="0" smtClean="0"/>
              <a:t>t		</a:t>
            </a:r>
            <a:r>
              <a:rPr lang="en-US" sz="1800" dirty="0" smtClean="0"/>
              <a:t>For the brick wall:  </a:t>
            </a:r>
            <a:r>
              <a:rPr lang="en-US" sz="4800" dirty="0" smtClean="0"/>
              <a:t>F</a:t>
            </a:r>
            <a:r>
              <a:rPr lang="en-US" sz="1800" dirty="0" smtClean="0"/>
              <a:t>t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impulse decrease momentum?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0855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en-US" dirty="0" smtClean="0"/>
              <a:t>Connecting to Newton’s 2</a:t>
            </a:r>
            <a:r>
              <a:rPr lang="en-US" baseline="30000" dirty="0" smtClean="0"/>
              <a:t>nd</a:t>
            </a:r>
            <a:r>
              <a:rPr lang="en-US" dirty="0" smtClean="0"/>
              <a:t> Law</a:t>
            </a:r>
          </a:p>
          <a:p>
            <a:r>
              <a:rPr lang="en-US" u="sng" dirty="0">
                <a:hlinkClick r:id="rId2"/>
              </a:rPr>
              <a:t>http://science360.gov/obj/video/58e62534-e38d-430b-bfb1-c505e628a2d4/science-nfl-football-newtons-second-law-motion</a:t>
            </a:r>
            <a:endParaRPr lang="en-US" u="sng" dirty="0"/>
          </a:p>
          <a:p>
            <a:pPr marL="45720" indent="0">
              <a:buNone/>
            </a:pPr>
            <a:endParaRPr lang="en-US" dirty="0" smtClean="0"/>
          </a:p>
          <a:p>
            <a:pPr marL="45720" indent="0">
              <a:buNone/>
            </a:pPr>
            <a:r>
              <a:rPr lang="en-US" dirty="0" smtClean="0"/>
              <a:t>Impulse</a:t>
            </a:r>
          </a:p>
          <a:p>
            <a:r>
              <a:rPr lang="en-US" dirty="0" smtClean="0">
                <a:hlinkClick r:id="rId3"/>
              </a:rPr>
              <a:t>https</a:t>
            </a:r>
            <a:r>
              <a:rPr lang="en-US" dirty="0">
                <a:hlinkClick r:id="rId3"/>
              </a:rPr>
              <a:t>://</a:t>
            </a:r>
            <a:r>
              <a:rPr lang="en-US" dirty="0" smtClean="0">
                <a:hlinkClick r:id="rId3"/>
              </a:rPr>
              <a:t>www.youtube.com/watch?v=ph48Xwj_eS8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Quick Videos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34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RespondQuestion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RespondGraphMaster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</TotalTime>
  <Words>298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5" baseType="lpstr">
      <vt:lpstr>Arial</vt:lpstr>
      <vt:lpstr>Calibri</vt:lpstr>
      <vt:lpstr>Franklin Gothic Medium</vt:lpstr>
      <vt:lpstr>Wingdings</vt:lpstr>
      <vt:lpstr>Wingdings 2</vt:lpstr>
      <vt:lpstr>iRespondQuestionMaster</vt:lpstr>
      <vt:lpstr>iRespondGraphMaster</vt:lpstr>
      <vt:lpstr>Grid</vt:lpstr>
      <vt:lpstr>Impulse</vt:lpstr>
      <vt:lpstr>When does momentum change?</vt:lpstr>
      <vt:lpstr>PowerPoint Presentation</vt:lpstr>
      <vt:lpstr>Impulse Equation</vt:lpstr>
      <vt:lpstr>How can Impulse increase momentum?</vt:lpstr>
      <vt:lpstr>How can impulse decrease momentum?</vt:lpstr>
      <vt:lpstr>Quick Videos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Impulse</dc:title>
  <dc:creator>Melissa Cosgrove</dc:creator>
  <cp:lastModifiedBy>Stephanie Jones</cp:lastModifiedBy>
  <cp:revision>26</cp:revision>
  <cp:lastPrinted>2012-10-30T11:41:05Z</cp:lastPrinted>
  <dcterms:created xsi:type="dcterms:W3CDTF">2012-10-29T17:49:01Z</dcterms:created>
  <dcterms:modified xsi:type="dcterms:W3CDTF">2018-09-12T17:11:12Z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oReflect">
    <vt:bool>false</vt:bool>
  </property>
  <property fmtid="{D5CDD505-2E9C-101B-9397-08002B2CF9AE}" pid="3" name="KeepGraph">
    <vt:bool>false</vt:bool>
  </property>
</Properties>
</file>