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2" r:id="rId6"/>
    <p:sldId id="264" r:id="rId7"/>
    <p:sldId id="263" r:id="rId8"/>
    <p:sldId id="265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>
        <p:scale>
          <a:sx n="40" d="100"/>
          <a:sy n="40" d="100"/>
        </p:scale>
        <p:origin x="8" y="6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334D819-9F07-4261-B09B-9E467E5D9002}" type="datetimeFigureOut">
              <a:rPr lang="en-US" smtClean="0"/>
              <a:pPr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2305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017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571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35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7935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3752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9568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94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680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8544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0404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334D819-9F07-4261-B09B-9E467E5D9002}" type="datetimeFigureOut">
              <a:rPr lang="en-US" smtClean="0"/>
              <a:pPr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0272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4IYDb6K5UF8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8E5dUnLmh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07881" y="3890683"/>
            <a:ext cx="9002027" cy="3581401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tx1"/>
                </a:solidFill>
              </a:rPr>
              <a:t>Law of Conservation of Momentum</a:t>
            </a:r>
          </a:p>
        </p:txBody>
      </p:sp>
    </p:spTree>
    <p:extLst>
      <p:ext uri="{BB962C8B-B14F-4D97-AF65-F5344CB8AC3E}">
        <p14:creationId xmlns:p14="http://schemas.microsoft.com/office/powerpoint/2010/main" val="220384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2584" y="304800"/>
            <a:ext cx="9864762" cy="6553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Discuss with a partner:  What does it mean to conserve something?</a:t>
            </a:r>
          </a:p>
          <a:p>
            <a:pPr lvl="1"/>
            <a:r>
              <a:rPr lang="en-US" sz="2400" dirty="0" smtClean="0"/>
              <a:t>To save</a:t>
            </a:r>
          </a:p>
          <a:p>
            <a:pPr lvl="1"/>
            <a:r>
              <a:rPr lang="en-US" sz="2400" dirty="0" smtClean="0"/>
              <a:t>To only use a portion of</a:t>
            </a:r>
          </a:p>
          <a:p>
            <a:pPr lvl="1"/>
            <a:r>
              <a:rPr lang="en-US" sz="2400" dirty="0" smtClean="0"/>
              <a:t>To make it last</a:t>
            </a:r>
          </a:p>
          <a:p>
            <a:pPr lvl="1"/>
            <a:r>
              <a:rPr lang="en-US" sz="2400" dirty="0" smtClean="0"/>
              <a:t>To store</a:t>
            </a:r>
          </a:p>
          <a:p>
            <a:r>
              <a:rPr lang="en-US" sz="2800" dirty="0" smtClean="0"/>
              <a:t>Discuss with a partner:  what is conservation of momentum?</a:t>
            </a:r>
          </a:p>
          <a:p>
            <a:pPr lvl="1"/>
            <a:r>
              <a:rPr lang="en-US" sz="2400" dirty="0" smtClean="0"/>
              <a:t>The momentum of a system remains the same if there are no external forces</a:t>
            </a:r>
          </a:p>
          <a:p>
            <a:pPr lvl="1"/>
            <a:r>
              <a:rPr lang="en-US" sz="2400" dirty="0" smtClean="0"/>
              <a:t>We can illustrate this concept using collisions between objects</a:t>
            </a:r>
          </a:p>
          <a:p>
            <a:pPr lvl="2"/>
            <a:r>
              <a:rPr lang="en-US" sz="2000" dirty="0" smtClean="0"/>
              <a:t>The momentum of the objects before the collision is equal to the momentum of the objects after the collision</a:t>
            </a:r>
          </a:p>
          <a:p>
            <a:pPr marL="914400" lvl="2" indent="0">
              <a:buNone/>
            </a:pPr>
            <a:r>
              <a:rPr lang="en-US" sz="2000" dirty="0" err="1" smtClean="0"/>
              <a:t>MV</a:t>
            </a:r>
            <a:r>
              <a:rPr lang="en-US" sz="2000" baseline="-25000" dirty="0" err="1" smtClean="0"/>
              <a:t>total</a:t>
            </a:r>
            <a:r>
              <a:rPr lang="en-US" sz="2000" dirty="0" smtClean="0"/>
              <a:t> = </a:t>
            </a:r>
            <a:r>
              <a:rPr lang="en-US" sz="2000" dirty="0" err="1" smtClean="0"/>
              <a:t>Mv</a:t>
            </a:r>
            <a:r>
              <a:rPr lang="en-US" sz="2000" baseline="-25000" dirty="0" err="1" smtClean="0"/>
              <a:t>total</a:t>
            </a:r>
            <a:endParaRPr lang="en-US" sz="2000" dirty="0" smtClean="0"/>
          </a:p>
          <a:p>
            <a:pPr marL="914400" lvl="2" indent="0">
              <a:buNone/>
            </a:pPr>
            <a:r>
              <a:rPr lang="en-US" sz="2000" dirty="0" smtClean="0"/>
              <a:t>M</a:t>
            </a:r>
            <a:r>
              <a:rPr lang="en-US" sz="1600" dirty="0"/>
              <a:t>1</a:t>
            </a:r>
            <a:r>
              <a:rPr lang="en-US" sz="2000" dirty="0" smtClean="0"/>
              <a:t>V</a:t>
            </a:r>
            <a:r>
              <a:rPr lang="en-US" sz="1600" dirty="0"/>
              <a:t>1</a:t>
            </a:r>
            <a:r>
              <a:rPr lang="en-US" sz="2000" dirty="0" smtClean="0"/>
              <a:t> + M</a:t>
            </a:r>
            <a:r>
              <a:rPr lang="en-US" sz="1600" dirty="0"/>
              <a:t>2</a:t>
            </a:r>
            <a:r>
              <a:rPr lang="en-US" sz="2000" dirty="0" smtClean="0"/>
              <a:t>V</a:t>
            </a:r>
            <a:r>
              <a:rPr lang="en-US" sz="1600" dirty="0"/>
              <a:t>2</a:t>
            </a:r>
            <a:r>
              <a:rPr lang="en-US" sz="2000" dirty="0" smtClean="0"/>
              <a:t> = M</a:t>
            </a:r>
            <a:r>
              <a:rPr lang="en-US" sz="1600" dirty="0"/>
              <a:t>1</a:t>
            </a:r>
            <a:r>
              <a:rPr lang="en-US" sz="2000" dirty="0" smtClean="0"/>
              <a:t>V</a:t>
            </a:r>
            <a:r>
              <a:rPr lang="en-US" sz="1600" dirty="0"/>
              <a:t>1</a:t>
            </a:r>
            <a:r>
              <a:rPr lang="en-US" sz="2000" dirty="0" smtClean="0"/>
              <a:t> + M</a:t>
            </a:r>
            <a:r>
              <a:rPr lang="en-US" sz="1600" dirty="0" smtClean="0"/>
              <a:t>2</a:t>
            </a:r>
            <a:r>
              <a:rPr lang="en-US" sz="2000" dirty="0" smtClean="0"/>
              <a:t>V</a:t>
            </a:r>
            <a:r>
              <a:rPr lang="en-US" sz="1600" dirty="0" smtClean="0"/>
              <a:t>2 </a:t>
            </a:r>
            <a:r>
              <a:rPr lang="en-US" sz="2000" dirty="0" smtClean="0"/>
              <a:t>(elastic collision)</a:t>
            </a:r>
          </a:p>
          <a:p>
            <a:pPr marL="914400" lvl="2" indent="0">
              <a:buNone/>
            </a:pPr>
            <a:r>
              <a:rPr lang="en-US" sz="2000" dirty="0" smtClean="0"/>
              <a:t>M</a:t>
            </a:r>
            <a:r>
              <a:rPr lang="en-US" sz="1600" dirty="0" smtClean="0"/>
              <a:t>1</a:t>
            </a:r>
            <a:r>
              <a:rPr lang="en-US" sz="2000" dirty="0" smtClean="0"/>
              <a:t>V</a:t>
            </a:r>
            <a:r>
              <a:rPr lang="en-US" sz="1600" dirty="0" smtClean="0"/>
              <a:t>1</a:t>
            </a:r>
            <a:r>
              <a:rPr lang="en-US" sz="2000" dirty="0" smtClean="0"/>
              <a:t>   +   M</a:t>
            </a:r>
            <a:r>
              <a:rPr lang="en-US" sz="1600" dirty="0" smtClean="0"/>
              <a:t>2</a:t>
            </a:r>
            <a:r>
              <a:rPr lang="en-US" sz="2000" dirty="0" smtClean="0"/>
              <a:t>V</a:t>
            </a:r>
            <a:r>
              <a:rPr lang="en-US" sz="1600" dirty="0" smtClean="0"/>
              <a:t>2</a:t>
            </a:r>
            <a:r>
              <a:rPr lang="en-US" sz="2000" dirty="0" smtClean="0"/>
              <a:t>   =  MV (inelastic collisions)</a:t>
            </a:r>
          </a:p>
          <a:p>
            <a:pPr marL="914400" lvl="2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01259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191639"/>
            <a:ext cx="3744097" cy="533400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Elastic Collisions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7914" y="560971"/>
            <a:ext cx="8382000" cy="5105400"/>
          </a:xfrm>
        </p:spPr>
        <p:txBody>
          <a:bodyPr/>
          <a:lstStyle/>
          <a:p>
            <a:r>
              <a:rPr lang="en-US" dirty="0" smtClean="0"/>
              <a:t>Elastic collisions occur when two or more objects collide </a:t>
            </a:r>
            <a:r>
              <a:rPr lang="en-US" dirty="0" smtClean="0"/>
              <a:t>without being </a:t>
            </a:r>
            <a:r>
              <a:rPr lang="en-US" dirty="0" smtClean="0"/>
              <a:t>deformed or creating heat</a:t>
            </a:r>
          </a:p>
          <a:p>
            <a:pPr lvl="1"/>
            <a:r>
              <a:rPr lang="en-US" dirty="0" smtClean="0"/>
              <a:t>The objects bounce off of each other and transfer their momentum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Before			Collision			    after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2057400" y="2209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48000" y="2209800"/>
            <a:ext cx="457200" cy="457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486400" y="2209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943600" y="2188029"/>
            <a:ext cx="457200" cy="457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001000" y="2122714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991600" y="2155371"/>
            <a:ext cx="457200" cy="457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981200" y="2895600"/>
            <a:ext cx="685800" cy="0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9100457" y="2884714"/>
            <a:ext cx="685800" cy="0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057400" y="3048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m/s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37114" y="3025837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 m/s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72400" y="3025837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 m/s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100457" y="3048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m/s</a:t>
            </a:r>
          </a:p>
        </p:txBody>
      </p:sp>
      <p:sp>
        <p:nvSpPr>
          <p:cNvPr id="17" name="Oval 16"/>
          <p:cNvSpPr/>
          <p:nvPr/>
        </p:nvSpPr>
        <p:spPr>
          <a:xfrm>
            <a:off x="2133600" y="34290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124200" y="3429000"/>
            <a:ext cx="457200" cy="457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486400" y="34290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943600" y="3429000"/>
            <a:ext cx="457200" cy="457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001000" y="35052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9067800" y="3581400"/>
            <a:ext cx="457200" cy="457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057400" y="4038600"/>
            <a:ext cx="685800" cy="0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9176657" y="4191000"/>
            <a:ext cx="685800" cy="0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133600" y="412529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m/s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113314" y="410313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m/s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848600" y="4343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m/s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176657" y="427691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m/s</a:t>
            </a:r>
          </a:p>
        </p:txBody>
      </p:sp>
      <p:sp>
        <p:nvSpPr>
          <p:cNvPr id="29" name="Oval 28"/>
          <p:cNvSpPr/>
          <p:nvPr/>
        </p:nvSpPr>
        <p:spPr>
          <a:xfrm>
            <a:off x="2122714" y="47244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13314" y="4724400"/>
            <a:ext cx="457200" cy="457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551714" y="48006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008914" y="4800600"/>
            <a:ext cx="457200" cy="457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8066314" y="48006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9056914" y="4758621"/>
            <a:ext cx="457200" cy="457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046514" y="5332044"/>
            <a:ext cx="685800" cy="0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122714" y="54844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m/s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102428" y="546228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m/s</a:t>
            </a:r>
          </a:p>
        </p:txBody>
      </p:sp>
      <p:cxnSp>
        <p:nvCxnSpPr>
          <p:cNvPr id="81" name="Straight Arrow Connector 80"/>
          <p:cNvCxnSpPr/>
          <p:nvPr/>
        </p:nvCxnSpPr>
        <p:spPr>
          <a:xfrm flipH="1">
            <a:off x="3048000" y="4038600"/>
            <a:ext cx="685800" cy="0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>
            <a:off x="7772401" y="4191000"/>
            <a:ext cx="718457" cy="0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3341914" y="5407853"/>
            <a:ext cx="468086" cy="1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8229600" y="5473167"/>
            <a:ext cx="457200" cy="0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9067800" y="5495330"/>
            <a:ext cx="685800" cy="0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7913914" y="568853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m/s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8893628" y="566637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m/s</a:t>
            </a:r>
          </a:p>
        </p:txBody>
      </p:sp>
    </p:spTree>
    <p:extLst>
      <p:ext uri="{BB962C8B-B14F-4D97-AF65-F5344CB8AC3E}">
        <p14:creationId xmlns:p14="http://schemas.microsoft.com/office/powerpoint/2010/main" val="178897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/>
      <p:bldP spid="14" grpId="0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5" grpId="0"/>
      <p:bldP spid="26" grpId="0"/>
      <p:bldP spid="27" grpId="0"/>
      <p:bldP spid="28" grpId="0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7" grpId="0"/>
      <p:bldP spid="38" grpId="0"/>
      <p:bldP spid="93" grpId="0"/>
      <p:bldP spid="9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482340" y="396925"/>
            <a:ext cx="4236720" cy="533400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Inelastic Collisions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6226" y="930325"/>
            <a:ext cx="8686800" cy="3479202"/>
          </a:xfrm>
        </p:spPr>
        <p:txBody>
          <a:bodyPr/>
          <a:lstStyle/>
          <a:p>
            <a:r>
              <a:rPr lang="en-US" sz="2800" dirty="0" smtClean="0"/>
              <a:t>Inelastic collisions occur when colliding objects become tangled, coupled or combined</a:t>
            </a:r>
          </a:p>
          <a:p>
            <a:r>
              <a:rPr lang="en-US" dirty="0" smtClean="0"/>
              <a:t>Ex: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286000" y="3749887"/>
            <a:ext cx="1379765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 </a:t>
            </a:r>
            <a:r>
              <a:rPr lang="en-US" dirty="0"/>
              <a:t>m/s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423826" y="3667254"/>
            <a:ext cx="1379765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 m/s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752600" y="2158297"/>
            <a:ext cx="8795657" cy="1524000"/>
            <a:chOff x="1828800" y="1752600"/>
            <a:chExt cx="8795657" cy="1524000"/>
          </a:xfrm>
        </p:grpSpPr>
        <p:sp>
          <p:nvSpPr>
            <p:cNvPr id="5" name="Rectangle 4"/>
            <p:cNvSpPr/>
            <p:nvPr/>
          </p:nvSpPr>
          <p:spPr>
            <a:xfrm>
              <a:off x="1828800" y="1752600"/>
              <a:ext cx="19812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114800" y="1785257"/>
              <a:ext cx="19812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981200" y="2590800"/>
              <a:ext cx="381000" cy="381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194957" y="2590800"/>
              <a:ext cx="381000" cy="381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267200" y="2590800"/>
              <a:ext cx="381000" cy="381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486400" y="2590800"/>
              <a:ext cx="381000" cy="381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934200" y="1752600"/>
              <a:ext cx="19812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086600" y="2590800"/>
              <a:ext cx="381000" cy="381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8300357" y="2590800"/>
              <a:ext cx="381000" cy="381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643257" y="1752600"/>
              <a:ext cx="19812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8795657" y="2590800"/>
              <a:ext cx="381000" cy="381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0009414" y="2590800"/>
              <a:ext cx="381000" cy="381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6248400" y="2171700"/>
              <a:ext cx="533400" cy="0"/>
            </a:xfrm>
            <a:prstGeom prst="straightConnector1">
              <a:avLst/>
            </a:prstGeom>
            <a:ln w="539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2196193" y="3276600"/>
              <a:ext cx="1213757" cy="0"/>
            </a:xfrm>
            <a:prstGeom prst="straightConnector1">
              <a:avLst/>
            </a:prstGeom>
            <a:ln w="539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030185" y="1981200"/>
              <a:ext cx="1379765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30,000</a:t>
              </a:r>
              <a:r>
                <a:rPr lang="en-US" b="1" dirty="0" smtClean="0"/>
                <a:t> </a:t>
              </a:r>
              <a:r>
                <a:rPr lang="en-US" b="1" dirty="0"/>
                <a:t>kg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329793" y="2013857"/>
              <a:ext cx="1379765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30,000</a:t>
              </a:r>
              <a:r>
                <a:rPr lang="en-US" b="1" dirty="0" smtClean="0"/>
                <a:t> </a:t>
              </a:r>
              <a:r>
                <a:rPr lang="en-US" b="1" dirty="0"/>
                <a:t>kg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8229920" y="3552319"/>
            <a:ext cx="1379765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 = ??</a:t>
            </a:r>
          </a:p>
        </p:txBody>
      </p:sp>
    </p:spTree>
    <p:extLst>
      <p:ext uri="{BB962C8B-B14F-4D97-AF65-F5344CB8AC3E}">
        <p14:creationId xmlns:p14="http://schemas.microsoft.com/office/powerpoint/2010/main" val="100898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1.gstatic.com/images?q=tbn:ANd9GcSPQN-s7iskU5UcqHEf9fprTCEN821F67Z6RYI83d7dUB3AdLbA7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7508" y="414229"/>
            <a:ext cx="1524000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eg;base64,/9j/4AAQSkZJRgABAQAAAQABAAD/2wCEAAkGBhQSEBUUExMUFRUWGRoXGBcVFhoYGBgXGBcXGRgaGBgYHSYfGBkjHBgYIC8iIycpLCwsFx49NjAqNSYrLCkBCQoKDgwOFA8PFykcFBgpKSkpKSkpKSkpKSkpKSkpKSkpKSkpKSksKSkpKSkpKSkpKSkpKSkpKSkpKSksKSkpKf/AABEIAOEA4QMBIgACEQEDEQH/xAAcAAEAAgMBAQEAAAAAAAAAAAAABQYDBAcCAQj/xABMEAACAQIDAwgGBQgIBQUBAAABAgMAEQQSIQUxQQYHEyJRYXGBFCMykaGxM0JScoIXU2KSk7LB0RVDosLS0+HwJHODo8MWVGPU4kT/xAAWAQEBAQAAAAAAAAAAAAAAAAAAAQL/xAAZEQEBAQEBAQAAAAAAAAAAAAAAEQFBMSH/2gAMAwEAAhEDEQA/AO40pSggtvcqRhpFjEbSMVLmzBcqLvNzvO/St7ZO3IcSuaJwbb1OjL95TqPlWLbvJ2LFJaRRmHsvxXz32/3pXOttbOxGEIIJPRDqMNJAl9crgesTuYacaqOs0qt8kuVi4lFV2HS2vpoHHaBwPavnuIqyVFKUpQKUpQKUrS21jeiw0sn2UY+dtPjQbUUoYAqQQdxBuD5ivdUTm2xmWTE4a5PRlWF9dbZJLdgzAaDSr3QKUpQKUpQKUpQKUpQKUpQKUpQKUpQKUpQKUpQKw4rCJIuV1BHfw8DwNZqUHIdt7PbZ+MPRM3VtNGxtfK11kU6WOt+G61XjkzyyXEERyZVlPslT1ZNASBfVXF9VN+NiwBtqc5Oz7wxz2v0TWb/lyWVvjl+NcsxAmUq8LAPE+pYEi6sCrLbUEjKT4iqnj9CUrlmD5b7adcy4PDSr2osw4A9p4Ee+sqc5m0VUM+ywVNrFZWQG+6xePW9xbxqK6dSua/lflX6TZky+EqN8wKzx89EH18HjV8I0Ye8PQdDqA5ZTgQoh3SSIG+4h6R/7KGoNOebA/WGJT70Df3b1VOXnOfhp2iGGmBAWQPmjdSOkQoR1lGtuI7TVRZOaaAsMTOw1dwt+/V2+Lj3V0Kuec3fK3ARYJEbGYdXJZmVpFUgljYHMR9ULVyh5R4V/YxMDfdlQ/I00xI0rxHOraqwPgb/KvdRSlKUClKUClKUClKUClKUClKUClKUClKUClKUGttHBLNC8Tey6lT5i1/Eb64kYykhV9CQ0T90kWhP6tj/067tXKecbZfR4pnUaSKJlHa8Wki+afv1cTWpsTlFjo16DBxwu7ajprgWFybHMo49u7wreG3dtZWiGCw75fbCkgozMXXKekIIsVK77Wtwqq4F0SVGKhlV1OUjRl3i43EFfnXQXTA9PG4hcRSIR9BMi5gQyMvVGbMC26+gHCmmIt+W+0yUdtnIYwSySK7WIysBwNgQdey/dWKXl1ijJnm2K4ZUIte+bMyWGsWhuDbfexHGpaFMFlnQuykMxjJeZLqwDKLEjQMSu7hXl58KYoyuMKOQV62JINwCUch20GdFNt3W7qCAHODCM7y7HlAYi65EJUgWJBKjq6AabiD21ReU21wZM8SvFGzLdGUXWM3+tmPX6pBFuzXhXXz0Jvlxr5b7umjY9HMvWFiCc3Sakdg865nykw7TNGsajESSKJHW/9ZKXZtVZdcqre+t/cCa2tjbY2UYIYsVHIcShImYRkq9i4NrdXdYiwButuOu2Ryeke4d1QKS14WBBzIF/qjpqw91WXknyKkSKSBzDG7AMymES2JUA2kL3uFKajjfsudyHk+z4SOUxYI2y5gcPYjKcrhmDdYCzE6C9uFFUxNi7CZmK44InVysc6m+uYHRdRodw31tYPk9gbXTbQiN2y/8AElLqGIVgWl4gdm+/ZVmxnI9VxEatg8CwkDAAZ0S69bMRlJDW00rRfkTCRIG2fC3Rre6zEWCu4cAEC98pPD2x26BpxbKmEQePbTk5Q3RnFhmGlytiDqKkV2btRCvR7SWTM2UfRycCdcwGmnvIrW/J9hWk62AkDBnHUlS+ZSrJYs2uVCPHStBebvBdGz9BikNhcgXTKyrnvYE/bt5UFiz7bV8meJzlzfRotxe2/NXpNv7YBI9Hw75TZtJL3sG3qLbmG7tqsvzfYVBEFnxkSyEXJV1sQjEZDYZr66DgL8KzpyOVXKJtjExBVDBi7qWLFgQQXB6uVdf0u6gn15dY9VDvgVKEAhlLAEG1us9hrce+s35SpF0kwMinuljO7fxvVcfYWKWIum13YL/U573CtYZQSTY2zC1bb7G2ujoF2nHIzZgjFEIUgAm904rcedBPQ858R9rD4gfdjL/FRWx+U3CD2umX70TKPe1qq0mB21na8uElcCxLxJYogDEbhuMgPmawqu1lUn0PZ8tyMxZBfO+WwXK4sCGT3mguqc5WzzvxKDxuK24eW+CfdiofNsv71q5vJiscFAbZkTIFDCRZJAxQeyx6x1a1j4moX/1Jh5DdsBCLamzMbg6WOfNbUg3HZ30g7UvKjCE2GKgv/wA1P51txbTib2ZY28HU/I1+YdoYtWndkQRKT1UFjYDThlve193GvDydRjfh4UhX6pzjtpX5E8xXykK/XtKUqKUpSgVV+cPZ+fCdKB1oGEn4dzjwsb/hq0V4nhDqysLqwII7QRYj3UH58xEgiU7yqHLoLkoetGbDsU28jVz2Xy+wzbOVHlyzRWePMkmuRrrqFsL2KWJqq7XwDRSPEfaUtCbi9yhLxEg8GXMPxCtDYUTSzdFa7EgKI0jvYnUkG19AdLi5tqK0y6+3K7CHFwumJgOdWikXpVDLYdIhZSbixDi5+3W3hQrnEQoytf1kZBBF9GB8Acg/Ca5y/J3EetVYnZozreNRYEXW6523qdwJ8a0n5OYgAFcMOjfcwRTmOpFrFOzTXzqKuPKXaEKRlFjUyvHJkGQXCyZHjN7XBGYqLa6E8KgNg7ITEY7ESCNRCihcjKCAZWEYJBFrrlL37RUMkWJwsgaSBkaImU2TrBUAbOoMhBAIS43W7bGrRsJ5MrMRPG2KuzhcKXLKy5kOjaEgybrbjQWQbCw3S4d/R4lSZLFVUKFfLm+rbW5A/DWxg+SmHLTxlWFm6uWSReo6AjQNbQlh5VXpdqYjoM2aTNC4kscG4UG+ZyXBsAMz6Gw6vCpL+m51mBznrpa7bPxI9g3UBQSTo7m43WoMmM2Sgw0MwacFWUv/AMRMba5ZLBnOU5tLith9hAYkp0+IAfS/S3NnQn6wP5l/evZUQ22pDHPESuXMzWOGxQY57S3Ay9QZywGb7PZXl+VElonPRkqB9WcXyMN5Mdr2z7uBagksNgHBUjFTggxk/RHrNmgb2ozexUDwPnWSHZc2aaMYltQwsY4zfVm4AW0lU6fa7hUTNymILaRadJqDKNSVnB60QvZgQO8ncNa2U5YKMRntF1hwmst2AB1ZBwiXhxHboVnMM5wsMnpCEJLHYGH2fWdHc2cXADXI004ipOSDFLiFPSYdmaNhfonUWVlNvpDr1vgaricp4xhZouroWt62O+liMqlgXFxpbfUpiOWsRkhaw0ZhpNA1wyN9mTq6gamw07SKI8TYOdoMShTCsFaXMbMCCw6U20P271hxOCYjDOcJhbErbK9s2YCwb1X8TWZOVERbFLr6yzaFDa8QTUh7H2OF/lWJuUMZwsPtera97G3UD7rXPDs4GinoTdMw9EtowypiLW6kJFvZ3an8Z7684eNshPQYn24TdcQpsCItAGlGp1IPDMNRbSSO3I/SQfWakadG99Y3B0tr7A8geysOF2vGEAJbdhj7DfVZQTu3dXTttpegjWDdERlxn0Q19Wy6MRqLnqd1Q+M5KYUJcQ4hSXZTmgNsoL2AyAXbqrfwNWj+l4uicZx9FIo0I1DtbUjT+Fe8btiExoOkS/pBY6gWUySG+vcaDlfLDY+Gw8qhEYggk9Mk0LDUA2DEZlsBqBbfWHkZhkk2nh0jjUPmLAsSyC0bMcyWBa4B4jU1P87CDFYqNoWWRViCkqQdczkj3EVg5t9ndFtOOSTqizKpY2BZkygC+8knQd9VnrtPoqfYX9Ufyr7WWlZaKUpQKUpQKUpQcx5z9klZ1lUfTLb/AK0VinvFh+E1R8L6uZJo2VSMrqGNuOZbE6EggC1712bl1s0zYJ8vtx2lXxTU+9cw8643IgIZbaXzDW3UfrDXXcwYe6rjOuzRYoekQzDRMTHlPc6jOl++xZfKtVMP6ieE/wBQ5Ze3oz1gB3lCw86pfJ7bOKkwpihhRhhz0ty4DL1nYW1FxcOLBT8qml2vtHpUl9GgHTKEX1nVYGxFxffr21Fa3KTF9LK7EW9RHhukUXIllcmQbt3R9J/tqs0yiILbdESo46RetjAP/JMi376pWy8biHsEijYB2xGraMIR0RB09kaWG85gb61NSYvHBfoIDlFzeU3Po5seGrMpse0GgskMIGJmiI6sqE+RuT7y8v6tYBKVwuHkbfDIiP5McPIf7RbyqDOKxydDIYcP1D0N+lbUgMoL9XdbMbj7VbUkOPcTwGHCjpBmPrX06QFbp1N+ZGOvE0VPu2THL2TQkfihe4/syt+rUdhYfUPET9HLl/A5MTH4yGoufaeMkhw2KMeGAV0IIke/rR0REg6OwF31tuI0rYZcZ00sfR4YGVDf1slt2mX1d76ufEN3UEi09+jkO9lhY+Icxy3/AAy28q+ElfRW4r6pvvKyob+XSVFxvipEtkw4DGRB6x7+vQT/AGNLXAHePOk+IxL4cvkhsrh9JHzAygNpdLWHTe8UE7gYh6TiozuYI1u51Ib4g1r4oD0TDuQLq+Hvp2ukbfvGsAmxIxitkgzSwm1pHyERup+xfN6zwtesG0GxHoU4McWWMyMbSNmGRzJ1bpbstfuoJT0OP05lMaENAhsVB1SRweH6Y+FRUOy4mwf0UeYMFvkW/Xy21t+mK2p8RiBi4G6OHM8cqraRstvVv1vV3v1dLdprBhZJwkiiOKyyoTeRt6uq6er3XjoMr7Iw7TRn0eHKwiNujSxzifhbty+4dla0OwsP0Y9THfo8OdFA1MrBjpxNhevaSzhYfVxezEB6xvqSqgv6vfdte69fDJOBbJFbLb6RvqT2/N9p91UfJNgwZZfVjSOcixb6srgceysW0dgQ9HD1X62KCn1sm7pZBp19DYbxr31nZ8RaUZIfYnB9Y24yMWt6vfc6d2+tbFS4kx4f1cFjiAV9a98+eQ9b1fs3vu13UFB52cIMPi0SLPYxAnNI8je0/wBaRmYAdl7b+2tnmgwxbachI0SJ7C2ly6D+JrHzkbSIxlsVGvSBFA6KQ5Lake3He+vxqV5pJ8+Mm6NcmROvmOe4LblIC5TdQbm+nCnGeuuUpSo0UpSgUpSgUpSg+EXrhXKHZfQYh4t2RjGD/wDHJZoj5HL7zXdq51zpbJ60co3SAwuew6tGfH2v1RRNV/kFtLoccl/ZmBjbxa1vc4A/GaueOPR4DEIfawrEpwOXUoR32YgeArlsWIsQ1yG9qwFyCDY2/ECfdV22htGbFdERCoXFFUIzi0hgbOwbUZLhCPCqmJXkyqpiRl9hYosOewtkDuSODZmiW36XdUrEcjWP1GU68cpOHkv3ZDG/nVa2HLiGw94447Z+kzsbMTIbKbX3XVTc/YBrcnfGuQ1sMvTAHe/szBItfAiMnsNt+tRUocPfDzxcUAYdt47ofMrEp/6lSUWKu+Hk/OoyH72USD3ZJPfVbi9OMynPAplB+qSLkBWBBG8GJAe9hWBcLjFw7+uQDCuTlCi/U62a5XdlYm3ZpRUzFhr4bGYfjHJIVH6L2nj8rtbyrYfE5nw8321Qn3hP/Ox/DUX/AEZi1xmU4sAzxli4hQg9CQAuU6XyyE37q1INjTmFl9JPqpTEFy6XPVU3uDqzDw8qCbXqFx9gq3gIZzm/7TR+VfUj9XiI+xDYd8byZf7PRfCog7Gkd1/4qUiVVud3VmjbQ2PEwoPMVkwexmaVM2JxHrEVrq9j14ySCdb/AEJG7gtBLRsD6DJ2Exn8UTj96MVsyRZhi47e0L27Q8Kr81NVqDYf/ClmmmvFMFIzdUASqHKgjQ5WbW+hqS/9Kx+klC8xDRhh19SVchrm2osy6cPOgz9JdMBJ3hf14mX5ijaDFjsVm8xJM/8AeWoNdgx+hpIc2ZZcraiwAkKkAWsNLC9bs3JmASyqEOiSZesd4SEqe/Vn9/cKqNzE4hQB1lGUzcR9TFRkfAV8nxkdvpE/r/rD/wByhHHxrRk2JCFksp9mUjrtoeijkS2vDMay4nY0IFwm4zD2m+q4K8eCgiito7RiDT3ljHVlA6665iDpr31oLtmDoMKOlS6z5mAYEqLy6kDcLke8VIQbFh6edOjFgNASTa6R7rnTUk+daeA2fE2HwDZFJdwSSASwMMzWYn2hoN/YKDn3OHhPSse8kYZ0sgVlVrGyJe2nberJzP4QRS4rN1XfIVVtGIBckgHUgXF/EVRuX8Z/pGYJ1VD2sug6thoBoNxq98yOGIjxTH84qjuCqf5/CrxnrptKUrLRSlKBSlKBSlKBUPys2X6Rg5UAu1syffTrL77W86mKUH5/bD5kkZbXULMAeKkhZQPAdf8ADXnDbXkNgr2WIF0t7WeVljOW/HqfE9tTPKfA+i4yQDRQxYDgYZhZl8NSPwmo7YUno0yuVDZHJs5FmW2U6m9gVJ8KrLqkGERHSJT6qeARqR+jGAD5KB5vXiNS8QU6MrNGf0emF1/VmCqPuVWI+UEnQRqvQscOwykCdyVB6uojC5T1d5BNhprWrtfldPGXyNHeTK2uHmUAX6RGBZj9ZmI0431uLRVwnlvGJFGqusgH6MwDgft1t5VuxhfTJEOqYiEP3HIcjf2XSuVPywxZuOlRQd4WIfbZ9M+6zMbdlYxt/FsUPpEt4xlQqiKVBABAt2gAVYV01nIhwkre1BL0Tnu60Dk+JAPurPLEVnxKAauglT7ybj+v8q5JLjZyCrzTkMcxBlIBJOa5W1jXmWZCqi8rSahi0pIsNToApFyw9xoV1SfEqiK2YAJntcgXEcqTRDzjBt96sMu2YI3jPTRDI7r9Iu7ply8d3RvIKq/JbZyyxnN0KKrRgHoY8zBrxsc8lybaX7yTv1qUaKMQ39JAYZDlDRKMzJ0baBbizA+XvqCRG2oCMbGsmYSXZMiu9y8etsqncwrck5Rq0uHkWLENmV10hcA51R+qWADfR304A1GjF4QYm7Yp2jaIG5mfVwxsLoQTpwNaS47AiGG7FnR1EgIla6AlCSLWtYhrabvKg3JdpMcPiYxh5dZSwzGJcoZlbUM9779wO+sr8oWMwfo41uFvnxCAapIDfKGy7l8NO2o5ts4IPiLRgq6r0REQ6pCsrWzezrY+deIeV0C9AUha6BQdEXVbgZbHU2Zx51RsQ7WkKhb4fW25pJDrh8h0VB9n39o1pLj5WiHrFsWYjLhpCOvCW9stY6d27XdWHDcq3DKUwztkyDVjuUSqL2Qm+WT3rXkbQxjxBFwbWOUglX4Q9FruG4A6kUEjAs7YmS0uJzWFwkUCG1ltfpVIA04GtTBbKlMGDAfFZTlyetjQawSEZQq5oxlv7VzbQ6m4ypLtNpWlWBUYrlPVA3W3Z5LcO2vMGwtqZIk6VY1jtl1jutlKgaIb6EjjpQc425j4lxUisJ3bpHXVkNyJGX2zctqCLkC/ZXR+Z+fpMPMyDKnSZcratnCIScwsLWO62/jUeeZ93YvJNHmLFrgMxuWzEk6akkm1vOrtyR5LLgIDEjF7uXJItqQo3fhFBN0pSopSlKBSlKBSlKBSlYcXi1jQu5so/wBgDtPdQUjnQ2XcRT201if7rXK+45v1q5ZPigrqTYn2XU6XK7mvxBW9+O6r/t3lJPjpvR8OhYC5yrbhpmdjoLX8L9prGOb7HMblcKp73P8AdQiqjRg5f5TIkcKBXRUtmYi8a5QVOm4W/VqBkkdmLnUk+NuwC+4AAAdwFXSLm0xfGbDL4IzfNRW3HzXS/WxtvuQ2+Jf+FE+qCokJ0zeX+lbWK2TKkXSMbi9suY5vc1tKvf5MkVS0uNnygXJuigAbySQbDfXNtuqsmI6LZ/SyBb5pJWXraXvfKoRd511+AoRn5MYM47FejqWjbKWLOmYADuVv4irwnNGfrYrxywW+chqI5ntjYhcTJM7howhQ2GmclSFU8bAXPl211yi5ikQ81cI9qaU9wCAfFTW5Fza4UDUzN4uL77/VUVa6VFV+LkJgxr0RPjI/yDWrYi5I4RbWgTTtufmamKUGlHsWBd0EQPaI1vpu1tWxHhkX2VUeAA+VZaUClKUClKUClKUClKUClKUClKUClK1dobRSFMznuAG9j2AdtB6x2OSJC7mwHmSeAA4k9lcy23t6bH4gQQC7G9gD1UXcxLD4v5LvucO29vTY/ECGEZma4AU9VV4m/Bbe0/HcNLXv/JXkrHgoso60jWMkltWPYOxRwH8aD3yY5Mx4KHIvWc2LuRqx/go4Dh43NTNKUCseIxCopZyFVRck7gK8YzGJEheRgqrvJ+Q7SeyuUcquVz4x8qEpCp87+W9vgvC5uaDxy45WyYxzDESkCnrdrEfa/gvDedbAfeR/JJsSbAFIAeu/FjxVb8e08O86Vl5I8jWxZDMCmGXiNGkI3hT2dreQ1uR1bDYZY0VEUKqiwUCwAHACiPOCwSRRrHGoVFFgBuH+vfWelKKUpSgUpSgUpSgUpSgUpSgUpSgUpSgUpSgUpSg0tr7VTDxl38FHFm4AX8Cb8ACeFcf5VcqJcQGcBigOQsoOUEgsEXsFlJ7Ta50sKnucfGdLj4MOXyoAgY7rGaTKx8lA+NQ3LPbUWRcNh0VYYzdRbVmsbuxOpJ1795PZRNdA5vdgxwYOOQC8k6JI7necyhgo7FW9reJ41aKovI/lckWHjhnbLkRAjZb9XKLKwjBAsLFW3MpHEMBZU5U4U/8A9EY++2T961FStK1Itrwt7M0TeDqfkaw7f2sMNhpJtDlGnYWYhV8rkUHO+cHbLz4locxWGHqm295COtbwvl8m7Tb7yQ5GHFESyqUw49ldxk/knfx4aa1E8n8RFitpxpibsr5jqbBn3qH7c2txxJA3aV2lVAFhuqo+RxhQFUAACwAFgANwAG4V6pSopSlKBSlKBSlKBSlKBSlKBSlKBSlKBSlKBSlKBSlKDj3LWESbZKG9i0CGxsbEJuPA9ao7l/yZOEZIgx6Ni7oxI1vlzXG8PuDEaEZDa4Y1IcqcUqbaeR75Y5YWa2psiQk279DWtzgcq4sc8TQdIBEGBzAKbuV3Wa+gXh21WUaMcpA6yGwsAOksO3qAKovvNhqSTWRMWoPVZR4ZU/fNa+xNi4rGK5gVpAhAa8oFiRcaSMK3H5CbQG/DSeTxN8nor4Zr8VbdvkPyUEGtTGHqEWA1G5SvH417fkfjRvws/koPyNaj8kcSDf0PE37RC5/dFQeHQZAwNmF9S1tzEga7jusbipKLnD2jHYCZz95UcW8SuvjmrV9GljFpFmgubBnR0BPiwGtZ4diytoXhbeQwcNm7rZrg+NqqJzCc6+NX20hfxQg/2X091SuF53pPr4QH7khHwKmqbLsqdTYRq3ep7r9prWxUzQkCWIoTuu2+3ZcC9Culwc7kG54J18Mrf3hUhh+c7AtvkdPvRt/dBrkK7Zi/THhlt+9WVdown63vUn5C1Cu1QctsE+7FRD7zZf3rVIwbVhf2JY2+66n5GuELNCfrr56fvWr0MLEdxQ+BB+WtItd/pXC4cOyew8i/dZl+RFb8G18Uvs4ubzct7816QrstK5VFyvxy/wBerD9JE18wBW7Fzg4se0kDeTKf3z8qQrpFKoi85Eg9rDL4iUge7Ia2MNzjgnr4dlH6Lq3wIWkKudKhsHytw0mnSBDutJ1PidD76mAaivtKUoFKUoFKUoFUvllziJhHMMYDSgXYt7CX3A9rW1t3jfuq5s1t9fn2eYmaR3VWYyOxzcGLtf4W/wBmiaYvaLTytLL1i5BbTLfqgDThoBWEYaMXspse+s4xKjUoOPZ8LqT8TWxyfw64jHYdJEBSRirKl0GUJcEZCDfjVRubI5VzYZOjhIRf0Y47k9rHLdj3kmpEc4eK/On9nH/Krr+TTA/mn/bS/wCOvn5M8D+bf9tJ/iosU084mK/O/wDbjr4OcjE/nP8AtJ/OriebLBfYk/bSf4q8HmuwX2Zf2z/zoRUJ+cKZ1Kuysp3q0CMD4gvY1XsU8EjAlcnH1UYj+Aky28q6c3NXgjwm/atXk81OC/8Am/amhHMfR8Pb25794Fvdm/jUjsDbC4QyFHz9JYWlgDZQtyAtpBp1u+9hV8PNRg+2f9r/AKV8PNPhPtYj9p/+agrLcuVO+PDnxwg/zqxNyshPtYfBnxwQP/mq1Hmmwn28R+0H+Gvn5JcJ+cxH66/4KCpPt7CnfhcH5YK3ymrC+PwR34XDeWGcfKerkeaTC/ncT+un+XT8kuG/PYn9aP8Ay6Ck9Ngf/bwjwjmX5YivvpeE4R28HxX/ANg1dPySYb89if1o/wDLrz+SPD/n8T74v8uqKacXhuAYecvzZiaxticPwZh+t/hq6Sc02HUEnETgAXJPRWAG8n1dcy27JFHIRBI5j3BpACzntVUUG3v77bqGpMTpf6X+w3+/hXr0xeEvvDH+7VcixZzAFtDb6ovrwA7eFu2st5c+XoJiD7LFMgbS+ge1vOqynP6RsfpAe3Q/JgPnXvB8r8VhnvCxZL3KGxXwyaAfhsa1uTewJ8YxCI6WYKxkUgKGVmDGw1U5Cum42vvrb2ryOxeHuZIGZR9eL1i/AZgPECiulcleXEeMUAjI50twJ7NdQe41Z6/OkOPZGvG5B9/vFd35Lzyvg4WmN5GW5NrXBJy378tqm4ualKUpUUqO2/tpcLA0r620VeLMdw/3wBqRqi86DG2GX6pdj+IKMvzNBSdvcqJpyS+ZyNSqnKid1zcA91r9pvuhQ3EjU6kb7efGt6d7ELew0ubX9onMbcbD51q4uC7FUa4vYNbf4VWWAFCDmzWBtYA9Y7+G/wD0q9c3eyQk3pMtg4BWKPioPtM3YxGgHAE37BA8l9gHESxwk2PRkkjsQ2H8BXUdj8lEgHbUXE7FJcV7ryq2r1RSlKUClKUClKUClKUClKUClK+GgrHOXiGTZeIKbyFU/deRVb4EjzrjCwNayWzEWJO+w3Dw3n3123lQA8EkUgJR1Km2/XiO8GxHhXJsDgusyuQxUBb8CL9neLe+riajeT+yb4qO5Z7EvfKAl0FxY7z1iuoq64xUUZ3sFUEkngB4Vo8m3Dlm42IA4gZj28BlHvrBtuZppFCkdGjKD+mToT4KDcd+vZVZda5P7MSGEZCGz2cuPrXGhB7LWtUnVe5ByMdnw5uAZR91XYL8AKsNZbaGM2Bh5WDSQROw1zMgJ99rmt4CvtKBSlKDy9VHlvGJYCh0ZSHRuxx29xBIPj3VcK08dsxZRZhQcPmVZNCQj8VOmvaDqCKQQxxatJnbcAPkAK6Lj+bGGQ3uR4V4wXNdChvcmqkYeb3BdGXmf6SQBQB9RBrbxJtfwHfV/U1o7P2OkQsorfqKUpSgUpSgUpSgUpSgUpSgUpSgUpSg1cbhgykEVzPlTswQSiWMabnXjbgw8P5V1Uio3aWwkmFmFBxwbPVyTHKgB11P8CCL94rZXIAIkcEne53C+9j2nuq4YrmsiY3DEeBrNs7myhjNySfGrUib2Di0ESRxjqIoUeA4nvO/zqbFauC2asYsorbqKUpSgUpSgUpSgUpSgUpSgUpSgUpSgUpSgUpSgUpSgUpSgUpSgUpSgUpSgUpSgUpSgUpSg//Z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jpeg;base64,/9j/4AAQSkZJRgABAQAAAQABAAD/2wCEAAkGBhQSEBUUExMUFRUWGRoXGBcVFhoYGBgXGBcXGRgaGBgYHSYfGBkjHBgYIC8iIycpLCwsFx49NjAqNSYrLCkBCQoKDgwOFA8PFykcFBgpKSkpKSkpKSkpKSkpKSkpKSkpKSkpKSksKSkpKSkpKSkpKSkpKSkpKSkpKSksKSkpKf/AABEIAOEA4QMBIgACEQEDEQH/xAAcAAEAAgMBAQEAAAAAAAAAAAAABQYDBAcCAQj/xABMEAACAQIDAwgGBQgIBQUBAAABAgMAEQQSIQUxQQYHEyJRYXGBFCMykaGxM0JScoIXU2KSk7LB0RVDosLS0+HwJHODo8MWVGPU4kT/xAAWAQEBAQAAAAAAAAAAAAAAAAAAAQL/xAAZEQEBAQEBAQAAAAAAAAAAAAAAEQFBMSH/2gAMAwEAAhEDEQA/AO40pSggtvcqRhpFjEbSMVLmzBcqLvNzvO/St7ZO3IcSuaJwbb1OjL95TqPlWLbvJ2LFJaRRmHsvxXz32/3pXOttbOxGEIIJPRDqMNJAl9crgesTuYacaqOs0qt8kuVi4lFV2HS2vpoHHaBwPavnuIqyVFKUpQKUpQKUrS21jeiw0sn2UY+dtPjQbUUoYAqQQdxBuD5ivdUTm2xmWTE4a5PRlWF9dbZJLdgzAaDSr3QKUpQKUpQKUpQKUpQKUpQKUpQKUpQKUpQKUpQKw4rCJIuV1BHfw8DwNZqUHIdt7PbZ+MPRM3VtNGxtfK11kU6WOt+G61XjkzyyXEERyZVlPslT1ZNASBfVXF9VN+NiwBtqc5Oz7wxz2v0TWb/lyWVvjl+NcsxAmUq8LAPE+pYEi6sCrLbUEjKT4iqnj9CUrlmD5b7adcy4PDSr2osw4A9p4Ee+sqc5m0VUM+ywVNrFZWQG+6xePW9xbxqK6dSua/lflX6TZky+EqN8wKzx89EH18HjV8I0Ye8PQdDqA5ZTgQoh3SSIG+4h6R/7KGoNOebA/WGJT70Df3b1VOXnOfhp2iGGmBAWQPmjdSOkQoR1lGtuI7TVRZOaaAsMTOw1dwt+/V2+Lj3V0Kuec3fK3ARYJEbGYdXJZmVpFUgljYHMR9ULVyh5R4V/YxMDfdlQ/I00xI0rxHOraqwPgb/KvdRSlKUClKUClKUClKUClKUClKUClKUClKUClKUGttHBLNC8Tey6lT5i1/Eb64kYykhV9CQ0T90kWhP6tj/067tXKecbZfR4pnUaSKJlHa8Wki+afv1cTWpsTlFjo16DBxwu7ajprgWFybHMo49u7wreG3dtZWiGCw75fbCkgozMXXKekIIsVK77Wtwqq4F0SVGKhlV1OUjRl3i43EFfnXQXTA9PG4hcRSIR9BMi5gQyMvVGbMC26+gHCmmIt+W+0yUdtnIYwSySK7WIysBwNgQdey/dWKXl1ijJnm2K4ZUIte+bMyWGsWhuDbfexHGpaFMFlnQuykMxjJeZLqwDKLEjQMSu7hXl58KYoyuMKOQV62JINwCUch20GdFNt3W7qCAHODCM7y7HlAYi65EJUgWJBKjq6AabiD21ReU21wZM8SvFGzLdGUXWM3+tmPX6pBFuzXhXXz0Jvlxr5b7umjY9HMvWFiCc3Sakdg865nykw7TNGsajESSKJHW/9ZKXZtVZdcqre+t/cCa2tjbY2UYIYsVHIcShImYRkq9i4NrdXdYiwButuOu2Ryeke4d1QKS14WBBzIF/qjpqw91WXknyKkSKSBzDG7AMymES2JUA2kL3uFKajjfsudyHk+z4SOUxYI2y5gcPYjKcrhmDdYCzE6C9uFFUxNi7CZmK44InVysc6m+uYHRdRodw31tYPk9gbXTbQiN2y/8AElLqGIVgWl4gdm+/ZVmxnI9VxEatg8CwkDAAZ0S69bMRlJDW00rRfkTCRIG2fC3Rre6zEWCu4cAEC98pPD2x26BpxbKmEQePbTk5Q3RnFhmGlytiDqKkV2btRCvR7SWTM2UfRycCdcwGmnvIrW/J9hWk62AkDBnHUlS+ZSrJYs2uVCPHStBebvBdGz9BikNhcgXTKyrnvYE/bt5UFiz7bV8meJzlzfRotxe2/NXpNv7YBI9Hw75TZtJL3sG3qLbmG7tqsvzfYVBEFnxkSyEXJV1sQjEZDYZr66DgL8KzpyOVXKJtjExBVDBi7qWLFgQQXB6uVdf0u6gn15dY9VDvgVKEAhlLAEG1us9hrce+s35SpF0kwMinuljO7fxvVcfYWKWIum13YL/U573CtYZQSTY2zC1bb7G2ujoF2nHIzZgjFEIUgAm904rcedBPQ858R9rD4gfdjL/FRWx+U3CD2umX70TKPe1qq0mB21na8uElcCxLxJYogDEbhuMgPmawqu1lUn0PZ8tyMxZBfO+WwXK4sCGT3mguqc5WzzvxKDxuK24eW+CfdiofNsv71q5vJiscFAbZkTIFDCRZJAxQeyx6x1a1j4moX/1Jh5DdsBCLamzMbg6WOfNbUg3HZ30g7UvKjCE2GKgv/wA1P51txbTib2ZY28HU/I1+YdoYtWndkQRKT1UFjYDThlve193GvDydRjfh4UhX6pzjtpX5E8xXykK/XtKUqKUpSgVV+cPZ+fCdKB1oGEn4dzjwsb/hq0V4nhDqysLqwII7QRYj3UH58xEgiU7yqHLoLkoetGbDsU28jVz2Xy+wzbOVHlyzRWePMkmuRrrqFsL2KWJqq7XwDRSPEfaUtCbi9yhLxEg8GXMPxCtDYUTSzdFa7EgKI0jvYnUkG19AdLi5tqK0y6+3K7CHFwumJgOdWikXpVDLYdIhZSbixDi5+3W3hQrnEQoytf1kZBBF9GB8Acg/Ca5y/J3EetVYnZozreNRYEXW6523qdwJ8a0n5OYgAFcMOjfcwRTmOpFrFOzTXzqKuPKXaEKRlFjUyvHJkGQXCyZHjN7XBGYqLa6E8KgNg7ITEY7ESCNRCihcjKCAZWEYJBFrrlL37RUMkWJwsgaSBkaImU2TrBUAbOoMhBAIS43W7bGrRsJ5MrMRPG2KuzhcKXLKy5kOjaEgybrbjQWQbCw3S4d/R4lSZLFVUKFfLm+rbW5A/DWxg+SmHLTxlWFm6uWSReo6AjQNbQlh5VXpdqYjoM2aTNC4kscG4UG+ZyXBsAMz6Gw6vCpL+m51mBznrpa7bPxI9g3UBQSTo7m43WoMmM2Sgw0MwacFWUv/AMRMba5ZLBnOU5tLith9hAYkp0+IAfS/S3NnQn6wP5l/evZUQ22pDHPESuXMzWOGxQY57S3Ay9QZywGb7PZXl+VElonPRkqB9WcXyMN5Mdr2z7uBagksNgHBUjFTggxk/RHrNmgb2ozexUDwPnWSHZc2aaMYltQwsY4zfVm4AW0lU6fa7hUTNymILaRadJqDKNSVnB60QvZgQO8ncNa2U5YKMRntF1hwmst2AB1ZBwiXhxHboVnMM5wsMnpCEJLHYGH2fWdHc2cXADXI004ipOSDFLiFPSYdmaNhfonUWVlNvpDr1vgaricp4xhZouroWt62O+liMqlgXFxpbfUpiOWsRkhaw0ZhpNA1wyN9mTq6gamw07SKI8TYOdoMShTCsFaXMbMCCw6U20P271hxOCYjDOcJhbErbK9s2YCwb1X8TWZOVERbFLr6yzaFDa8QTUh7H2OF/lWJuUMZwsPtera97G3UD7rXPDs4GinoTdMw9EtowypiLW6kJFvZ3an8Z7684eNshPQYn24TdcQpsCItAGlGp1IPDMNRbSSO3I/SQfWakadG99Y3B0tr7A8geysOF2vGEAJbdhj7DfVZQTu3dXTttpegjWDdERlxn0Q19Wy6MRqLnqd1Q+M5KYUJcQ4hSXZTmgNsoL2AyAXbqrfwNWj+l4uicZx9FIo0I1DtbUjT+Fe8btiExoOkS/pBY6gWUySG+vcaDlfLDY+Gw8qhEYggk9Mk0LDUA2DEZlsBqBbfWHkZhkk2nh0jjUPmLAsSyC0bMcyWBa4B4jU1P87CDFYqNoWWRViCkqQdczkj3EVg5t9ndFtOOSTqizKpY2BZkygC+8knQd9VnrtPoqfYX9Ufyr7WWlZaKUpQKUpQKUpQcx5z9klZ1lUfTLb/AK0VinvFh+E1R8L6uZJo2VSMrqGNuOZbE6EggC1712bl1s0zYJ8vtx2lXxTU+9cw8643IgIZbaXzDW3UfrDXXcwYe6rjOuzRYoekQzDRMTHlPc6jOl++xZfKtVMP6ieE/wBQ5Ze3oz1gB3lCw86pfJ7bOKkwpihhRhhz0ty4DL1nYW1FxcOLBT8qml2vtHpUl9GgHTKEX1nVYGxFxffr21Fa3KTF9LK7EW9RHhukUXIllcmQbt3R9J/tqs0yiILbdESo46RetjAP/JMi376pWy8biHsEijYB2xGraMIR0RB09kaWG85gb61NSYvHBfoIDlFzeU3Po5seGrMpse0GgskMIGJmiI6sqE+RuT7y8v6tYBKVwuHkbfDIiP5McPIf7RbyqDOKxydDIYcP1D0N+lbUgMoL9XdbMbj7VbUkOPcTwGHCjpBmPrX06QFbp1N+ZGOvE0VPu2THL2TQkfihe4/syt+rUdhYfUPET9HLl/A5MTH4yGoufaeMkhw2KMeGAV0IIke/rR0REg6OwF31tuI0rYZcZ00sfR4YGVDf1slt2mX1d76ufEN3UEi09+jkO9lhY+Icxy3/AAy28q+ElfRW4r6pvvKyob+XSVFxvipEtkw4DGRB6x7+vQT/AGNLXAHePOk+IxL4cvkhsrh9JHzAygNpdLWHTe8UE7gYh6TiozuYI1u51Ib4g1r4oD0TDuQLq+Hvp2ukbfvGsAmxIxitkgzSwm1pHyERup+xfN6zwtesG0GxHoU4McWWMyMbSNmGRzJ1bpbstfuoJT0OP05lMaENAhsVB1SRweH6Y+FRUOy4mwf0UeYMFvkW/Xy21t+mK2p8RiBi4G6OHM8cqraRstvVv1vV3v1dLdprBhZJwkiiOKyyoTeRt6uq6er3XjoMr7Iw7TRn0eHKwiNujSxzifhbty+4dla0OwsP0Y9THfo8OdFA1MrBjpxNhevaSzhYfVxezEB6xvqSqgv6vfdte69fDJOBbJFbLb6RvqT2/N9p91UfJNgwZZfVjSOcixb6srgceysW0dgQ9HD1X62KCn1sm7pZBp19DYbxr31nZ8RaUZIfYnB9Y24yMWt6vfc6d2+tbFS4kx4f1cFjiAV9a98+eQ9b1fs3vu13UFB52cIMPi0SLPYxAnNI8je0/wBaRmYAdl7b+2tnmgwxbachI0SJ7C2ly6D+JrHzkbSIxlsVGvSBFA6KQ5Lake3He+vxqV5pJ8+Mm6NcmROvmOe4LblIC5TdQbm+nCnGeuuUpSo0UpSgUpSgUpSg+EXrhXKHZfQYh4t2RjGD/wDHJZoj5HL7zXdq51zpbJ60co3SAwuew6tGfH2v1RRNV/kFtLoccl/ZmBjbxa1vc4A/GaueOPR4DEIfawrEpwOXUoR32YgeArlsWIsQ1yG9qwFyCDY2/ECfdV22htGbFdERCoXFFUIzi0hgbOwbUZLhCPCqmJXkyqpiRl9hYosOewtkDuSODZmiW36XdUrEcjWP1GU68cpOHkv3ZDG/nVa2HLiGw94447Z+kzsbMTIbKbX3XVTc/YBrcnfGuQ1sMvTAHe/szBItfAiMnsNt+tRUocPfDzxcUAYdt47ofMrEp/6lSUWKu+Hk/OoyH72USD3ZJPfVbi9OMynPAplB+qSLkBWBBG8GJAe9hWBcLjFw7+uQDCuTlCi/U62a5XdlYm3ZpRUzFhr4bGYfjHJIVH6L2nj8rtbyrYfE5nw8321Qn3hP/Ox/DUX/AEZi1xmU4sAzxli4hQg9CQAuU6XyyE37q1INjTmFl9JPqpTEFy6XPVU3uDqzDw8qCbXqFx9gq3gIZzm/7TR+VfUj9XiI+xDYd8byZf7PRfCog7Gkd1/4qUiVVud3VmjbQ2PEwoPMVkwexmaVM2JxHrEVrq9j14ySCdb/AEJG7gtBLRsD6DJ2Exn8UTj96MVsyRZhi47e0L27Q8Kr81NVqDYf/ClmmmvFMFIzdUASqHKgjQ5WbW+hqS/9Kx+klC8xDRhh19SVchrm2osy6cPOgz9JdMBJ3hf14mX5ijaDFjsVm8xJM/8AeWoNdgx+hpIc2ZZcraiwAkKkAWsNLC9bs3JmASyqEOiSZesd4SEqe/Vn9/cKqNzE4hQB1lGUzcR9TFRkfAV8nxkdvpE/r/rD/wByhHHxrRk2JCFksp9mUjrtoeijkS2vDMay4nY0IFwm4zD2m+q4K8eCgiito7RiDT3ljHVlA6665iDpr31oLtmDoMKOlS6z5mAYEqLy6kDcLke8VIQbFh6edOjFgNASTa6R7rnTUk+daeA2fE2HwDZFJdwSSASwMMzWYn2hoN/YKDn3OHhPSse8kYZ0sgVlVrGyJe2nberJzP4QRS4rN1XfIVVtGIBckgHUgXF/EVRuX8Z/pGYJ1VD2sug6thoBoNxq98yOGIjxTH84qjuCqf5/CrxnrptKUrLRSlKBSlKBSlKBUPys2X6Rg5UAu1syffTrL77W86mKUH5/bD5kkZbXULMAeKkhZQPAdf8ADXnDbXkNgr2WIF0t7WeVljOW/HqfE9tTPKfA+i4yQDRQxYDgYZhZl8NSPwmo7YUno0yuVDZHJs5FmW2U6m9gVJ8KrLqkGERHSJT6qeARqR+jGAD5KB5vXiNS8QU6MrNGf0emF1/VmCqPuVWI+UEnQRqvQscOwykCdyVB6uojC5T1d5BNhprWrtfldPGXyNHeTK2uHmUAX6RGBZj9ZmI0431uLRVwnlvGJFGqusgH6MwDgft1t5VuxhfTJEOqYiEP3HIcjf2XSuVPywxZuOlRQd4WIfbZ9M+6zMbdlYxt/FsUPpEt4xlQqiKVBABAt2gAVYV01nIhwkre1BL0Tnu60Dk+JAPurPLEVnxKAauglT7ybj+v8q5JLjZyCrzTkMcxBlIBJOa5W1jXmWZCqi8rSahi0pIsNToApFyw9xoV1SfEqiK2YAJntcgXEcqTRDzjBt96sMu2YI3jPTRDI7r9Iu7ply8d3RvIKq/JbZyyxnN0KKrRgHoY8zBrxsc8lybaX7yTv1qUaKMQ39JAYZDlDRKMzJ0baBbizA+XvqCRG2oCMbGsmYSXZMiu9y8etsqncwrck5Rq0uHkWLENmV10hcA51R+qWADfR304A1GjF4QYm7Yp2jaIG5mfVwxsLoQTpwNaS47AiGG7FnR1EgIla6AlCSLWtYhrabvKg3JdpMcPiYxh5dZSwzGJcoZlbUM9779wO+sr8oWMwfo41uFvnxCAapIDfKGy7l8NO2o5ts4IPiLRgq6r0REQ6pCsrWzezrY+deIeV0C9AUha6BQdEXVbgZbHU2Zx51RsQ7WkKhb4fW25pJDrh8h0VB9n39o1pLj5WiHrFsWYjLhpCOvCW9stY6d27XdWHDcq3DKUwztkyDVjuUSqL2Qm+WT3rXkbQxjxBFwbWOUglX4Q9FruG4A6kUEjAs7YmS0uJzWFwkUCG1ltfpVIA04GtTBbKlMGDAfFZTlyetjQawSEZQq5oxlv7VzbQ6m4ypLtNpWlWBUYrlPVA3W3Z5LcO2vMGwtqZIk6VY1jtl1jutlKgaIb6EjjpQc425j4lxUisJ3bpHXVkNyJGX2zctqCLkC/ZXR+Z+fpMPMyDKnSZcratnCIScwsLWO62/jUeeZ93YvJNHmLFrgMxuWzEk6akkm1vOrtyR5LLgIDEjF7uXJItqQo3fhFBN0pSopSlKBSlKBSlKBSlYcXi1jQu5so/wBgDtPdQUjnQ2XcRT201if7rXK+45v1q5ZPigrqTYn2XU6XK7mvxBW9+O6r/t3lJPjpvR8OhYC5yrbhpmdjoLX8L9prGOb7HMblcKp73P8AdQiqjRg5f5TIkcKBXRUtmYi8a5QVOm4W/VqBkkdmLnUk+NuwC+4AAAdwFXSLm0xfGbDL4IzfNRW3HzXS/WxtvuQ2+Jf+FE+qCokJ0zeX+lbWK2TKkXSMbi9suY5vc1tKvf5MkVS0uNnygXJuigAbySQbDfXNtuqsmI6LZ/SyBb5pJWXraXvfKoRd511+AoRn5MYM47FejqWjbKWLOmYADuVv4irwnNGfrYrxywW+chqI5ntjYhcTJM7howhQ2GmclSFU8bAXPl211yi5ikQ81cI9qaU9wCAfFTW5Fza4UDUzN4uL77/VUVa6VFV+LkJgxr0RPjI/yDWrYi5I4RbWgTTtufmamKUGlHsWBd0EQPaI1vpu1tWxHhkX2VUeAA+VZaUClKUClKUClKUClKUClKUClKUClK1dobRSFMznuAG9j2AdtB6x2OSJC7mwHmSeAA4k9lcy23t6bH4gQQC7G9gD1UXcxLD4v5LvucO29vTY/ECGEZma4AU9VV4m/Bbe0/HcNLXv/JXkrHgoso60jWMkltWPYOxRwH8aD3yY5Mx4KHIvWc2LuRqx/go4Dh43NTNKUCseIxCopZyFVRck7gK8YzGJEheRgqrvJ+Q7SeyuUcquVz4x8qEpCp87+W9vgvC5uaDxy45WyYxzDESkCnrdrEfa/gvDedbAfeR/JJsSbAFIAeu/FjxVb8e08O86Vl5I8jWxZDMCmGXiNGkI3hT2dreQ1uR1bDYZY0VEUKqiwUCwAHACiPOCwSRRrHGoVFFgBuH+vfWelKKUpSgUpSgUpSgUpSgUpSgUpSgUpSgUpSgUpSg0tr7VTDxl38FHFm4AX8Cb8ACeFcf5VcqJcQGcBigOQsoOUEgsEXsFlJ7Ta50sKnucfGdLj4MOXyoAgY7rGaTKx8lA+NQ3LPbUWRcNh0VYYzdRbVmsbuxOpJ1795PZRNdA5vdgxwYOOQC8k6JI7necyhgo7FW9reJ41aKovI/lckWHjhnbLkRAjZb9XKLKwjBAsLFW3MpHEMBZU5U4U/8A9EY++2T961FStK1Itrwt7M0TeDqfkaw7f2sMNhpJtDlGnYWYhV8rkUHO+cHbLz4locxWGHqm295COtbwvl8m7Tb7yQ5GHFESyqUw49ldxk/knfx4aa1E8n8RFitpxpibsr5jqbBn3qH7c2txxJA3aV2lVAFhuqo+RxhQFUAACwAFgANwAG4V6pSopSlKBSlKBSlKBSlKBSlKBSlKBSlKBSlKBSlKBSlKDj3LWESbZKG9i0CGxsbEJuPA9ao7l/yZOEZIgx6Ni7oxI1vlzXG8PuDEaEZDa4Y1IcqcUqbaeR75Y5YWa2psiQk279DWtzgcq4sc8TQdIBEGBzAKbuV3Wa+gXh21WUaMcpA6yGwsAOksO3qAKovvNhqSTWRMWoPVZR4ZU/fNa+xNi4rGK5gVpAhAa8oFiRcaSMK3H5CbQG/DSeTxN8nor4Zr8VbdvkPyUEGtTGHqEWA1G5SvH417fkfjRvws/koPyNaj8kcSDf0PE37RC5/dFQeHQZAwNmF9S1tzEga7jusbipKLnD2jHYCZz95UcW8SuvjmrV9GljFpFmgubBnR0BPiwGtZ4diytoXhbeQwcNm7rZrg+NqqJzCc6+NX20hfxQg/2X091SuF53pPr4QH7khHwKmqbLsqdTYRq3ep7r9prWxUzQkCWIoTuu2+3ZcC9Culwc7kG54J18Mrf3hUhh+c7AtvkdPvRt/dBrkK7Zi/THhlt+9WVdown63vUn5C1Cu1QctsE+7FRD7zZf3rVIwbVhf2JY2+66n5GuELNCfrr56fvWr0MLEdxQ+BB+WtItd/pXC4cOyew8i/dZl+RFb8G18Uvs4ubzct7816QrstK5VFyvxy/wBerD9JE18wBW7Fzg4se0kDeTKf3z8qQrpFKoi85Eg9rDL4iUge7Ia2MNzjgnr4dlH6Lq3wIWkKudKhsHytw0mnSBDutJ1PidD76mAaivtKUoFKUoFKUoFUvllziJhHMMYDSgXYt7CX3A9rW1t3jfuq5s1t9fn2eYmaR3VWYyOxzcGLtf4W/wBmiaYvaLTytLL1i5BbTLfqgDThoBWEYaMXspse+s4xKjUoOPZ8LqT8TWxyfw64jHYdJEBSRirKl0GUJcEZCDfjVRubI5VzYZOjhIRf0Y47k9rHLdj3kmpEc4eK/On9nH/Krr+TTA/mn/bS/wCOvn5M8D+bf9tJ/iosU084mK/O/wDbjr4OcjE/nP8AtJ/OriebLBfYk/bSf4q8HmuwX2Zf2z/zoRUJ+cKZ1Kuysp3q0CMD4gvY1XsU8EjAlcnH1UYj+Aky28q6c3NXgjwm/atXk81OC/8Am/amhHMfR8Pb25794Fvdm/jUjsDbC4QyFHz9JYWlgDZQtyAtpBp1u+9hV8PNRg+2f9r/AKV8PNPhPtYj9p/+agrLcuVO+PDnxwg/zqxNyshPtYfBnxwQP/mq1Hmmwn28R+0H+Gvn5JcJ+cxH66/4KCpPt7CnfhcH5YK3ymrC+PwR34XDeWGcfKerkeaTC/ncT+un+XT8kuG/PYn9aP8Ay6Ck9Ngf/bwjwjmX5YivvpeE4R28HxX/ANg1dPySYb89if1o/wDLrz+SPD/n8T74v8uqKacXhuAYecvzZiaxticPwZh+t/hq6Sc02HUEnETgAXJPRWAG8n1dcy27JFHIRBI5j3BpACzntVUUG3v77bqGpMTpf6X+w3+/hXr0xeEvvDH+7VcixZzAFtDb6ovrwA7eFu2st5c+XoJiD7LFMgbS+ge1vOqynP6RsfpAe3Q/JgPnXvB8r8VhnvCxZL3KGxXwyaAfhsa1uTewJ8YxCI6WYKxkUgKGVmDGw1U5Cum42vvrb2ryOxeHuZIGZR9eL1i/AZgPECiulcleXEeMUAjI50twJ7NdQe41Z6/OkOPZGvG5B9/vFd35Lzyvg4WmN5GW5NrXBJy378tqm4ualKUpUUqO2/tpcLA0r620VeLMdw/3wBqRqi86DG2GX6pdj+IKMvzNBSdvcqJpyS+ZyNSqnKid1zcA91r9pvuhQ3EjU6kb7efGt6d7ELew0ubX9onMbcbD51q4uC7FUa4vYNbf4VWWAFCDmzWBtYA9Y7+G/wD0q9c3eyQk3pMtg4BWKPioPtM3YxGgHAE37BA8l9gHESxwk2PRkkjsQ2H8BXUdj8lEgHbUXE7FJcV7ryq2r1RSlKUClKUClKUClKUClKUClK+GgrHOXiGTZeIKbyFU/deRVb4EjzrjCwNayWzEWJO+w3Dw3n3123lQA8EkUgJR1Km2/XiO8GxHhXJsDgusyuQxUBb8CL9neLe+riajeT+yb4qO5Z7EvfKAl0FxY7z1iuoq64xUUZ3sFUEkngB4Vo8m3Dlm42IA4gZj28BlHvrBtuZppFCkdGjKD+mToT4KDcd+vZVZda5P7MSGEZCGz2cuPrXGhB7LWtUnVe5ByMdnw5uAZR91XYL8AKsNZbaGM2Bh5WDSQROw1zMgJ99rmt4CvtKBSlKDy9VHlvGJYCh0ZSHRuxx29xBIPj3VcK08dsxZRZhQcPmVZNCQj8VOmvaDqCKQQxxatJnbcAPkAK6Lj+bGGQ3uR4V4wXNdChvcmqkYeb3BdGXmf6SQBQB9RBrbxJtfwHfV/U1o7P2OkQsorfqKUpSgUpSgUpSgUpSgUpSgUpSgUpSg1cbhgykEVzPlTswQSiWMabnXjbgw8P5V1Uio3aWwkmFmFBxwbPVyTHKgB11P8CCL94rZXIAIkcEne53C+9j2nuq4YrmsiY3DEeBrNs7myhjNySfGrUib2Di0ESRxjqIoUeA4nvO/zqbFauC2asYsorbqKUpSgUpSgUpSgUpSgUpSgUpSgUpSgUpSgUpSgUpSgUpSgUpSgUpSgUpSgUpSgUpSgUpSg//Z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data:image/jpeg;base64,/9j/4AAQSkZJRgABAQAAAQABAAD/2wCEAAkGBhQSEBUUExMUFRUWGRoXGBcVFhoYGBgXGBcXGRgaGBgYHSYfGBkjHBgYIC8iIycpLCwsFx49NjAqNSYrLCkBCQoKDgwOFA8PFykcFBgpKSkpKSkpKSkpKSkpKSkpKSkpKSkpKSksKSkpKSkpKSkpKSkpKSkpKSkpKSksKSkpKf/AABEIAOEA4QMBIgACEQEDEQH/xAAcAAEAAgMBAQEAAAAAAAAAAAAABQYDBAcCAQj/xABMEAACAQIDAwgGBQgIBQUBAAABAgMAEQQSIQUxQQYHEyJRYXGBFCMykaGxM0JScoIXU2KSk7LB0RVDosLS0+HwJHODo8MWVGPU4kT/xAAWAQEBAQAAAAAAAAAAAAAAAAAAAQL/xAAZEQEBAQEBAQAAAAAAAAAAAAAAEQFBMSH/2gAMAwEAAhEDEQA/AO40pSggtvcqRhpFjEbSMVLmzBcqLvNzvO/St7ZO3IcSuaJwbb1OjL95TqPlWLbvJ2LFJaRRmHsvxXz32/3pXOttbOxGEIIJPRDqMNJAl9crgesTuYacaqOs0qt8kuVi4lFV2HS2vpoHHaBwPavnuIqyVFKUpQKUpQKUrS21jeiw0sn2UY+dtPjQbUUoYAqQQdxBuD5ivdUTm2xmWTE4a5PRlWF9dbZJLdgzAaDSr3QKUpQKUpQKUpQKUpQKUpQKUpQKUpQKUpQKUpQKw4rCJIuV1BHfw8DwNZqUHIdt7PbZ+MPRM3VtNGxtfK11kU6WOt+G61XjkzyyXEERyZVlPslT1ZNASBfVXF9VN+NiwBtqc5Oz7wxz2v0TWb/lyWVvjl+NcsxAmUq8LAPE+pYEi6sCrLbUEjKT4iqnj9CUrlmD5b7adcy4PDSr2osw4A9p4Ee+sqc5m0VUM+ywVNrFZWQG+6xePW9xbxqK6dSua/lflX6TZky+EqN8wKzx89EH18HjV8I0Ye8PQdDqA5ZTgQoh3SSIG+4h6R/7KGoNOebA/WGJT70Df3b1VOXnOfhp2iGGmBAWQPmjdSOkQoR1lGtuI7TVRZOaaAsMTOw1dwt+/V2+Lj3V0Kuec3fK3ARYJEbGYdXJZmVpFUgljYHMR9ULVyh5R4V/YxMDfdlQ/I00xI0rxHOraqwPgb/KvdRSlKUClKUClKUClKUClKUClKUClKUClKUClKUGttHBLNC8Tey6lT5i1/Eb64kYykhV9CQ0T90kWhP6tj/067tXKecbZfR4pnUaSKJlHa8Wki+afv1cTWpsTlFjo16DBxwu7ajprgWFybHMo49u7wreG3dtZWiGCw75fbCkgozMXXKekIIsVK77Wtwqq4F0SVGKhlV1OUjRl3i43EFfnXQXTA9PG4hcRSIR9BMi5gQyMvVGbMC26+gHCmmIt+W+0yUdtnIYwSySK7WIysBwNgQdey/dWKXl1ijJnm2K4ZUIte+bMyWGsWhuDbfexHGpaFMFlnQuykMxjJeZLqwDKLEjQMSu7hXl58KYoyuMKOQV62JINwCUch20GdFNt3W7qCAHODCM7y7HlAYi65EJUgWJBKjq6AabiD21ReU21wZM8SvFGzLdGUXWM3+tmPX6pBFuzXhXXz0Jvlxr5b7umjY9HMvWFiCc3Sakdg865nykw7TNGsajESSKJHW/9ZKXZtVZdcqre+t/cCa2tjbY2UYIYsVHIcShImYRkq9i4NrdXdYiwButuOu2Ryeke4d1QKS14WBBzIF/qjpqw91WXknyKkSKSBzDG7AMymES2JUA2kL3uFKajjfsudyHk+z4SOUxYI2y5gcPYjKcrhmDdYCzE6C9uFFUxNi7CZmK44InVysc6m+uYHRdRodw31tYPk9gbXTbQiN2y/8AElLqGIVgWl4gdm+/ZVmxnI9VxEatg8CwkDAAZ0S69bMRlJDW00rRfkTCRIG2fC3Rre6zEWCu4cAEC98pPD2x26BpxbKmEQePbTk5Q3RnFhmGlytiDqKkV2btRCvR7SWTM2UfRycCdcwGmnvIrW/J9hWk62AkDBnHUlS+ZSrJYs2uVCPHStBebvBdGz9BikNhcgXTKyrnvYE/bt5UFiz7bV8meJzlzfRotxe2/NXpNv7YBI9Hw75TZtJL3sG3qLbmG7tqsvzfYVBEFnxkSyEXJV1sQjEZDYZr66DgL8KzpyOVXKJtjExBVDBi7qWLFgQQXB6uVdf0u6gn15dY9VDvgVKEAhlLAEG1us9hrce+s35SpF0kwMinuljO7fxvVcfYWKWIum13YL/U573CtYZQSTY2zC1bb7G2ujoF2nHIzZgjFEIUgAm904rcedBPQ858R9rD4gfdjL/FRWx+U3CD2umX70TKPe1qq0mB21na8uElcCxLxJYogDEbhuMgPmawqu1lUn0PZ8tyMxZBfO+WwXK4sCGT3mguqc5WzzvxKDxuK24eW+CfdiofNsv71q5vJiscFAbZkTIFDCRZJAxQeyx6x1a1j4moX/1Jh5DdsBCLamzMbg6WOfNbUg3HZ30g7UvKjCE2GKgv/wA1P51txbTib2ZY28HU/I1+YdoYtWndkQRKT1UFjYDThlve193GvDydRjfh4UhX6pzjtpX5E8xXykK/XtKUqKUpSgVV+cPZ+fCdKB1oGEn4dzjwsb/hq0V4nhDqysLqwII7QRYj3UH58xEgiU7yqHLoLkoetGbDsU28jVz2Xy+wzbOVHlyzRWePMkmuRrrqFsL2KWJqq7XwDRSPEfaUtCbi9yhLxEg8GXMPxCtDYUTSzdFa7EgKI0jvYnUkG19AdLi5tqK0y6+3K7CHFwumJgOdWikXpVDLYdIhZSbixDi5+3W3hQrnEQoytf1kZBBF9GB8Acg/Ca5y/J3EetVYnZozreNRYEXW6523qdwJ8a0n5OYgAFcMOjfcwRTmOpFrFOzTXzqKuPKXaEKRlFjUyvHJkGQXCyZHjN7XBGYqLa6E8KgNg7ITEY7ESCNRCihcjKCAZWEYJBFrrlL37RUMkWJwsgaSBkaImU2TrBUAbOoMhBAIS43W7bGrRsJ5MrMRPG2KuzhcKXLKy5kOjaEgybrbjQWQbCw3S4d/R4lSZLFVUKFfLm+rbW5A/DWxg+SmHLTxlWFm6uWSReo6AjQNbQlh5VXpdqYjoM2aTNC4kscG4UG+ZyXBsAMz6Gw6vCpL+m51mBznrpa7bPxI9g3UBQSTo7m43WoMmM2Sgw0MwacFWUv/AMRMba5ZLBnOU5tLith9hAYkp0+IAfS/S3NnQn6wP5l/evZUQ22pDHPESuXMzWOGxQY57S3Ay9QZywGb7PZXl+VElonPRkqB9WcXyMN5Mdr2z7uBagksNgHBUjFTggxk/RHrNmgb2ozexUDwPnWSHZc2aaMYltQwsY4zfVm4AW0lU6fa7hUTNymILaRadJqDKNSVnB60QvZgQO8ncNa2U5YKMRntF1hwmst2AB1ZBwiXhxHboVnMM5wsMnpCEJLHYGH2fWdHc2cXADXI004ipOSDFLiFPSYdmaNhfonUWVlNvpDr1vgaricp4xhZouroWt62O+liMqlgXFxpbfUpiOWsRkhaw0ZhpNA1wyN9mTq6gamw07SKI8TYOdoMShTCsFaXMbMCCw6U20P271hxOCYjDOcJhbErbK9s2YCwb1X8TWZOVERbFLr6yzaFDa8QTUh7H2OF/lWJuUMZwsPtera97G3UD7rXPDs4GinoTdMw9EtowypiLW6kJFvZ3an8Z7684eNshPQYn24TdcQpsCItAGlGp1IPDMNRbSSO3I/SQfWakadG99Y3B0tr7A8geysOF2vGEAJbdhj7DfVZQTu3dXTttpegjWDdERlxn0Q19Wy6MRqLnqd1Q+M5KYUJcQ4hSXZTmgNsoL2AyAXbqrfwNWj+l4uicZx9FIo0I1DtbUjT+Fe8btiExoOkS/pBY6gWUySG+vcaDlfLDY+Gw8qhEYggk9Mk0LDUA2DEZlsBqBbfWHkZhkk2nh0jjUPmLAsSyC0bMcyWBa4B4jU1P87CDFYqNoWWRViCkqQdczkj3EVg5t9ndFtOOSTqizKpY2BZkygC+8knQd9VnrtPoqfYX9Ufyr7WWlZaKUpQKUpQKUpQcx5z9klZ1lUfTLb/AK0VinvFh+E1R8L6uZJo2VSMrqGNuOZbE6EggC1712bl1s0zYJ8vtx2lXxTU+9cw8643IgIZbaXzDW3UfrDXXcwYe6rjOuzRYoekQzDRMTHlPc6jOl++xZfKtVMP6ieE/wBQ5Ze3oz1gB3lCw86pfJ7bOKkwpihhRhhz0ty4DL1nYW1FxcOLBT8qml2vtHpUl9GgHTKEX1nVYGxFxffr21Fa3KTF9LK7EW9RHhukUXIllcmQbt3R9J/tqs0yiILbdESo46RetjAP/JMi376pWy8biHsEijYB2xGraMIR0RB09kaWG85gb61NSYvHBfoIDlFzeU3Po5seGrMpse0GgskMIGJmiI6sqE+RuT7y8v6tYBKVwuHkbfDIiP5McPIf7RbyqDOKxydDIYcP1D0N+lbUgMoL9XdbMbj7VbUkOPcTwGHCjpBmPrX06QFbp1N+ZGOvE0VPu2THL2TQkfihe4/syt+rUdhYfUPET9HLl/A5MTH4yGoufaeMkhw2KMeGAV0IIke/rR0REg6OwF31tuI0rYZcZ00sfR4YGVDf1slt2mX1d76ufEN3UEi09+jkO9lhY+Icxy3/AAy28q+ElfRW4r6pvvKyob+XSVFxvipEtkw4DGRB6x7+vQT/AGNLXAHePOk+IxL4cvkhsrh9JHzAygNpdLWHTe8UE7gYh6TiozuYI1u51Ib4g1r4oD0TDuQLq+Hvp2ukbfvGsAmxIxitkgzSwm1pHyERup+xfN6zwtesG0GxHoU4McWWMyMbSNmGRzJ1bpbstfuoJT0OP05lMaENAhsVB1SRweH6Y+FRUOy4mwf0UeYMFvkW/Xy21t+mK2p8RiBi4G6OHM8cqraRstvVv1vV3v1dLdprBhZJwkiiOKyyoTeRt6uq6er3XjoMr7Iw7TRn0eHKwiNujSxzifhbty+4dla0OwsP0Y9THfo8OdFA1MrBjpxNhevaSzhYfVxezEB6xvqSqgv6vfdte69fDJOBbJFbLb6RvqT2/N9p91UfJNgwZZfVjSOcixb6srgceysW0dgQ9HD1X62KCn1sm7pZBp19DYbxr31nZ8RaUZIfYnB9Y24yMWt6vfc6d2+tbFS4kx4f1cFjiAV9a98+eQ9b1fs3vu13UFB52cIMPi0SLPYxAnNI8je0/wBaRmYAdl7b+2tnmgwxbachI0SJ7C2ly6D+JrHzkbSIxlsVGvSBFA6KQ5Lake3He+vxqV5pJ8+Mm6NcmROvmOe4LblIC5TdQbm+nCnGeuuUpSo0UpSgUpSgUpSg+EXrhXKHZfQYh4t2RjGD/wDHJZoj5HL7zXdq51zpbJ60co3SAwuew6tGfH2v1RRNV/kFtLoccl/ZmBjbxa1vc4A/GaueOPR4DEIfawrEpwOXUoR32YgeArlsWIsQ1yG9qwFyCDY2/ECfdV22htGbFdERCoXFFUIzi0hgbOwbUZLhCPCqmJXkyqpiRl9hYosOewtkDuSODZmiW36XdUrEcjWP1GU68cpOHkv3ZDG/nVa2HLiGw94447Z+kzsbMTIbKbX3XVTc/YBrcnfGuQ1sMvTAHe/szBItfAiMnsNt+tRUocPfDzxcUAYdt47ofMrEp/6lSUWKu+Hk/OoyH72USD3ZJPfVbi9OMynPAplB+qSLkBWBBG8GJAe9hWBcLjFw7+uQDCuTlCi/U62a5XdlYm3ZpRUzFhr4bGYfjHJIVH6L2nj8rtbyrYfE5nw8321Qn3hP/Ox/DUX/AEZi1xmU4sAzxli4hQg9CQAuU6XyyE37q1INjTmFl9JPqpTEFy6XPVU3uDqzDw8qCbXqFx9gq3gIZzm/7TR+VfUj9XiI+xDYd8byZf7PRfCog7Gkd1/4qUiVVud3VmjbQ2PEwoPMVkwexmaVM2JxHrEVrq9j14ySCdb/AEJG7gtBLRsD6DJ2Exn8UTj96MVsyRZhi47e0L27Q8Kr81NVqDYf/ClmmmvFMFIzdUASqHKgjQ5WbW+hqS/9Kx+klC8xDRhh19SVchrm2osy6cPOgz9JdMBJ3hf14mX5ijaDFjsVm8xJM/8AeWoNdgx+hpIc2ZZcraiwAkKkAWsNLC9bs3JmASyqEOiSZesd4SEqe/Vn9/cKqNzE4hQB1lGUzcR9TFRkfAV8nxkdvpE/r/rD/wByhHHxrRk2JCFksp9mUjrtoeijkS2vDMay4nY0IFwm4zD2m+q4K8eCgiito7RiDT3ljHVlA6665iDpr31oLtmDoMKOlS6z5mAYEqLy6kDcLke8VIQbFh6edOjFgNASTa6R7rnTUk+daeA2fE2HwDZFJdwSSASwMMzWYn2hoN/YKDn3OHhPSse8kYZ0sgVlVrGyJe2nberJzP4QRS4rN1XfIVVtGIBckgHUgXF/EVRuX8Z/pGYJ1VD2sug6thoBoNxq98yOGIjxTH84qjuCqf5/CrxnrptKUrLRSlKBSlKBSlKBUPys2X6Rg5UAu1syffTrL77W86mKUH5/bD5kkZbXULMAeKkhZQPAdf8ADXnDbXkNgr2WIF0t7WeVljOW/HqfE9tTPKfA+i4yQDRQxYDgYZhZl8NSPwmo7YUno0yuVDZHJs5FmW2U6m9gVJ8KrLqkGERHSJT6qeARqR+jGAD5KB5vXiNS8QU6MrNGf0emF1/VmCqPuVWI+UEnQRqvQscOwykCdyVB6uojC5T1d5BNhprWrtfldPGXyNHeTK2uHmUAX6RGBZj9ZmI0431uLRVwnlvGJFGqusgH6MwDgft1t5VuxhfTJEOqYiEP3HIcjf2XSuVPywxZuOlRQd4WIfbZ9M+6zMbdlYxt/FsUPpEt4xlQqiKVBABAt2gAVYV01nIhwkre1BL0Tnu60Dk+JAPurPLEVnxKAauglT7ybj+v8q5JLjZyCrzTkMcxBlIBJOa5W1jXmWZCqi8rSahi0pIsNToApFyw9xoV1SfEqiK2YAJntcgXEcqTRDzjBt96sMu2YI3jPTRDI7r9Iu7ply8d3RvIKq/JbZyyxnN0KKrRgHoY8zBrxsc8lybaX7yTv1qUaKMQ39JAYZDlDRKMzJ0baBbizA+XvqCRG2oCMbGsmYSXZMiu9y8etsqncwrck5Rq0uHkWLENmV10hcA51R+qWADfR304A1GjF4QYm7Yp2jaIG5mfVwxsLoQTpwNaS47AiGG7FnR1EgIla6AlCSLWtYhrabvKg3JdpMcPiYxh5dZSwzGJcoZlbUM9779wO+sr8oWMwfo41uFvnxCAapIDfKGy7l8NO2o5ts4IPiLRgq6r0REQ6pCsrWzezrY+deIeV0C9AUha6BQdEXVbgZbHU2Zx51RsQ7WkKhb4fW25pJDrh8h0VB9n39o1pLj5WiHrFsWYjLhpCOvCW9stY6d27XdWHDcq3DKUwztkyDVjuUSqL2Qm+WT3rXkbQxjxBFwbWOUglX4Q9FruG4A6kUEjAs7YmS0uJzWFwkUCG1ltfpVIA04GtTBbKlMGDAfFZTlyetjQawSEZQq5oxlv7VzbQ6m4ypLtNpWlWBUYrlPVA3W3Z5LcO2vMGwtqZIk6VY1jtl1jutlKgaIb6EjjpQc425j4lxUisJ3bpHXVkNyJGX2zctqCLkC/ZXR+Z+fpMPMyDKnSZcratnCIScwsLWO62/jUeeZ93YvJNHmLFrgMxuWzEk6akkm1vOrtyR5LLgIDEjF7uXJItqQo3fhFBN0pSopSlKBSlKBSlKBSlYcXi1jQu5so/wBgDtPdQUjnQ2XcRT201if7rXK+45v1q5ZPigrqTYn2XU6XK7mvxBW9+O6r/t3lJPjpvR8OhYC5yrbhpmdjoLX8L9prGOb7HMblcKp73P8AdQiqjRg5f5TIkcKBXRUtmYi8a5QVOm4W/VqBkkdmLnUk+NuwC+4AAAdwFXSLm0xfGbDL4IzfNRW3HzXS/WxtvuQ2+Jf+FE+qCokJ0zeX+lbWK2TKkXSMbi9suY5vc1tKvf5MkVS0uNnygXJuigAbySQbDfXNtuqsmI6LZ/SyBb5pJWXraXvfKoRd511+AoRn5MYM47FejqWjbKWLOmYADuVv4irwnNGfrYrxywW+chqI5ntjYhcTJM7howhQ2GmclSFU8bAXPl211yi5ikQ81cI9qaU9wCAfFTW5Fza4UDUzN4uL77/VUVa6VFV+LkJgxr0RPjI/yDWrYi5I4RbWgTTtufmamKUGlHsWBd0EQPaI1vpu1tWxHhkX2VUeAA+VZaUClKUClKUClKUClKUClKUClKUClK1dobRSFMznuAG9j2AdtB6x2OSJC7mwHmSeAA4k9lcy23t6bH4gQQC7G9gD1UXcxLD4v5LvucO29vTY/ECGEZma4AU9VV4m/Bbe0/HcNLXv/JXkrHgoso60jWMkltWPYOxRwH8aD3yY5Mx4KHIvWc2LuRqx/go4Dh43NTNKUCseIxCopZyFVRck7gK8YzGJEheRgqrvJ+Q7SeyuUcquVz4x8qEpCp87+W9vgvC5uaDxy45WyYxzDESkCnrdrEfa/gvDedbAfeR/JJsSbAFIAeu/FjxVb8e08O86Vl5I8jWxZDMCmGXiNGkI3hT2dreQ1uR1bDYZY0VEUKqiwUCwAHACiPOCwSRRrHGoVFFgBuH+vfWelKKUpSgUpSgUpSgUpSgUpSgUpSgUpSgUpSgUpSg0tr7VTDxl38FHFm4AX8Cb8ACeFcf5VcqJcQGcBigOQsoOUEgsEXsFlJ7Ta50sKnucfGdLj4MOXyoAgY7rGaTKx8lA+NQ3LPbUWRcNh0VYYzdRbVmsbuxOpJ1795PZRNdA5vdgxwYOOQC8k6JI7necyhgo7FW9reJ41aKovI/lckWHjhnbLkRAjZb9XKLKwjBAsLFW3MpHEMBZU5U4U/8A9EY++2T961FStK1Itrwt7M0TeDqfkaw7f2sMNhpJtDlGnYWYhV8rkUHO+cHbLz4locxWGHqm295COtbwvl8m7Tb7yQ5GHFESyqUw49ldxk/knfx4aa1E8n8RFitpxpibsr5jqbBn3qH7c2txxJA3aV2lVAFhuqo+RxhQFUAACwAFgANwAG4V6pSopSlKBSlKBSlKBSlKBSlKBSlKBSlKBSlKBSlKBSlKDj3LWESbZKG9i0CGxsbEJuPA9ao7l/yZOEZIgx6Ni7oxI1vlzXG8PuDEaEZDa4Y1IcqcUqbaeR75Y5YWa2psiQk279DWtzgcq4sc8TQdIBEGBzAKbuV3Wa+gXh21WUaMcpA6yGwsAOksO3qAKovvNhqSTWRMWoPVZR4ZU/fNa+xNi4rGK5gVpAhAa8oFiRcaSMK3H5CbQG/DSeTxN8nor4Zr8VbdvkPyUEGtTGHqEWA1G5SvH417fkfjRvws/koPyNaj8kcSDf0PE37RC5/dFQeHQZAwNmF9S1tzEga7jusbipKLnD2jHYCZz95UcW8SuvjmrV9GljFpFmgubBnR0BPiwGtZ4diytoXhbeQwcNm7rZrg+NqqJzCc6+NX20hfxQg/2X091SuF53pPr4QH7khHwKmqbLsqdTYRq3ep7r9prWxUzQkCWIoTuu2+3ZcC9Culwc7kG54J18Mrf3hUhh+c7AtvkdPvRt/dBrkK7Zi/THhlt+9WVdown63vUn5C1Cu1QctsE+7FRD7zZf3rVIwbVhf2JY2+66n5GuELNCfrr56fvWr0MLEdxQ+BB+WtItd/pXC4cOyew8i/dZl+RFb8G18Uvs4ubzct7816QrstK5VFyvxy/wBerD9JE18wBW7Fzg4se0kDeTKf3z8qQrpFKoi85Eg9rDL4iUge7Ia2MNzjgnr4dlH6Lq3wIWkKudKhsHytw0mnSBDutJ1PidD76mAaivtKUoFKUoFKUoFUvllziJhHMMYDSgXYt7CX3A9rW1t3jfuq5s1t9fn2eYmaR3VWYyOxzcGLtf4W/wBmiaYvaLTytLL1i5BbTLfqgDThoBWEYaMXspse+s4xKjUoOPZ8LqT8TWxyfw64jHYdJEBSRirKl0GUJcEZCDfjVRubI5VzYZOjhIRf0Y47k9rHLdj3kmpEc4eK/On9nH/Krr+TTA/mn/bS/wCOvn5M8D+bf9tJ/iosU084mK/O/wDbjr4OcjE/nP8AtJ/OriebLBfYk/bSf4q8HmuwX2Zf2z/zoRUJ+cKZ1Kuysp3q0CMD4gvY1XsU8EjAlcnH1UYj+Aky28q6c3NXgjwm/atXk81OC/8Am/amhHMfR8Pb25794Fvdm/jUjsDbC4QyFHz9JYWlgDZQtyAtpBp1u+9hV8PNRg+2f9r/AKV8PNPhPtYj9p/+agrLcuVO+PDnxwg/zqxNyshPtYfBnxwQP/mq1Hmmwn28R+0H+Gvn5JcJ+cxH66/4KCpPt7CnfhcH5YK3ymrC+PwR34XDeWGcfKerkeaTC/ncT+un+XT8kuG/PYn9aP8Ay6Ck9Ngf/bwjwjmX5YivvpeE4R28HxX/ANg1dPySYb89if1o/wDLrz+SPD/n8T74v8uqKacXhuAYecvzZiaxticPwZh+t/hq6Sc02HUEnETgAXJPRWAG8n1dcy27JFHIRBI5j3BpACzntVUUG3v77bqGpMTpf6X+w3+/hXr0xeEvvDH+7VcixZzAFtDb6ovrwA7eFu2st5c+XoJiD7LFMgbS+ge1vOqynP6RsfpAe3Q/JgPnXvB8r8VhnvCxZL3KGxXwyaAfhsa1uTewJ8YxCI6WYKxkUgKGVmDGw1U5Cum42vvrb2ryOxeHuZIGZR9eL1i/AZgPECiulcleXEeMUAjI50twJ7NdQe41Z6/OkOPZGvG5B9/vFd35Lzyvg4WmN5GW5NrXBJy378tqm4ualKUpUUqO2/tpcLA0r620VeLMdw/3wBqRqi86DG2GX6pdj+IKMvzNBSdvcqJpyS+ZyNSqnKid1zcA91r9pvuhQ3EjU6kb7efGt6d7ELew0ubX9onMbcbD51q4uC7FUa4vYNbf4VWWAFCDmzWBtYA9Y7+G/wD0q9c3eyQk3pMtg4BWKPioPtM3YxGgHAE37BA8l9gHESxwk2PRkkjsQ2H8BXUdj8lEgHbUXE7FJcV7ryq2r1RSlKUClKUClKUClKUClKUClK+GgrHOXiGTZeIKbyFU/deRVb4EjzrjCwNayWzEWJO+w3Dw3n3123lQA8EkUgJR1Km2/XiO8GxHhXJsDgusyuQxUBb8CL9neLe+riajeT+yb4qO5Z7EvfKAl0FxY7z1iuoq64xUUZ3sFUEkngB4Vo8m3Dlm42IA4gZj28BlHvrBtuZppFCkdGjKD+mToT4KDcd+vZVZda5P7MSGEZCGz2cuPrXGhB7LWtUnVe5ByMdnw5uAZR91XYL8AKsNZbaGM2Bh5WDSQROw1zMgJ99rmt4CvtKBSlKDy9VHlvGJYCh0ZSHRuxx29xBIPj3VcK08dsxZRZhQcPmVZNCQj8VOmvaDqCKQQxxatJnbcAPkAK6Lj+bGGQ3uR4V4wXNdChvcmqkYeb3BdGXmf6SQBQB9RBrbxJtfwHfV/U1o7P2OkQsorfqKUpSgUpSgUpSgUpSgUpSgUpSgUpSg1cbhgykEVzPlTswQSiWMabnXjbgw8P5V1Uio3aWwkmFmFBxwbPVyTHKgB11P8CCL94rZXIAIkcEne53C+9j2nuq4YrmsiY3DEeBrNs7myhjNySfGrUib2Di0ESRxjqIoUeA4nvO/zqbFauC2asYsorbqKUpSgUpSgUpSgUpSgUpSgUpSgUpSgUpSgUpSgUpSgUpSgUpSgUpSgUpSgUpSgUpSgUpSg//Z"/>
          <p:cNvSpPr>
            <a:spLocks noChangeAspect="1" noChangeArrowheads="1"/>
          </p:cNvSpPr>
          <p:nvPr/>
        </p:nvSpPr>
        <p:spPr bwMode="auto">
          <a:xfrm>
            <a:off x="1984375" y="160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data:image/jpeg;base64,/9j/4AAQSkZJRgABAQAAAQABAAD/2wCEAAkGBhQQDxUUEhQVFRQUGBQQFhUUGBUVGBgVFBQWFBYVFBQXICYeFxkjGRQUHy8gJCcpLCwsFR4xNTAqNSYsLCkBCQoKBQUFDQUFDSkYEhgpKSkpKSkpKSkpKSkpKSkpKSkpKSkpKSkpKSkpKSkpKSkpKSkpKSkpKSkpKSkpKSkpKf/AABEIAMoA+QMBIgACEQEDEQH/xAAcAAEAAgMBAQEAAAAAAAAAAAAABgcEBQgDAgH/xABTEAABAwIBBggFDwsCBQUAAAABAAIDBBEFBgcSITFRExQXQVRhk9IIIpGS0RUWIzI1QlJTVWJxcoGhsyQzNENzgpSjsbK0g6JjdNPi8CY2RITC/8QAFAEBAAAAAAAAAAAAAAAAAAAAAP/EABQRAQAAAAAAAAAAAAAAAAAAAAD/2gAMAwEAAhEDEQA/AK3xrEcRw7FJJJZJY6try4vJNnguNiL6nxG2oe1tqV6Ztc78OJhsM+jDV29psZLbaYief5h17r67SXLPIinxWDg52+MLmORtg+Mnna7dvadRt9BHMmWmQdVhE4EgJYT7FOy4a62sa9rHjbo+S41oOu0VHZss+ftabE37msqj5AJ+/wCdzuV3seCAQQQdYI1gg7CCg+kREBERAREQEREBERAREQEREBERAREQEREBERAREQEREBERAWHi2ERVULop2NkjeLOa4XB9B6xrHMsxEHM2crM7LhxdPTaUtL7Y874h8+3tmfO5ue20+ebXPBNhhbDPpTUmzR2vi64idrfmHVutrv029gIsdYXPOfPN1DQ8HV0zdCOV5jkjHtGvLS5pYPeghr9WzULWvZBfmEYvFVwMmgeJIpBdrm8/MQQdYIIIIOsELMVKeDllB7DUUrj7Rzahv0PGg+3UCxnnK60BERAREQEREBERAREQEREBERAREQEREBERAREQERazKLKODD6d09S/QjbYby5x2Na0a3OO7qJ2AoNmij2R2XdLisb3UznXjID2PbovbpX0SRrFjY6wTsKkKAiIgKI518E43g1SwC7mM4wzfpQnhLDrLQ5v7yly+XsBBBFwdRG8HaEHH2RGVsuGVfDQsEjnNdCWO0rODyCB4uu+k1p+xWYM/eIfJ7fJOqtygw52HYlLE0kOp5naB57MfpRu+0aJ+1dXYRiXGqeKZl9GWNkwtfVptDrfZe32IKej8Iesc4tbRRlwvdo4UkW1G4GsL25e8Q+T2+SdY+bU/wDqmv8A/u/5LFdwudl/vQUzy94h8nt8k6+JfCBrmDSdQMaBtLuGA3bSrqs7533qFZ5AfUOqvf8AU7b/AB8aCFQ+EDXPGk2gY4HnbwxHlC++XvEPk9vknUtzLuPqHT6z7af8d6nVnfO+9BTHL3iHye3yTrzn8IOtjF30MbRsu7hgL7rlXXZ3zvvVaZ/wfUll7/pMW2/xcyDQx5/69wBbQMIOsECYgjqK+uXvEPk9vknViZvXH1IotZ/MRc/zVI7O+d96CmOXvEPk9vknXlP4Q1bHbToY232aXCtv9F1dlnfO+9U/4RYPF6S9/wA5Nt+oxBjjP5XkXGHtsdeydfvL3iHye3yTq2cFceKwaz+ah5/+G1Z1nfO+9BTHL3iHye3yTr4m8IGuYNJ1AxoHO7hgPKVdVnfO+9QbPWD6hz3v7aDbf45iCHReEDXPaHNoGOB2FvDEbtRC++XvEPk9vknUwzNuPqHS6z+v/wAmZTezvnfegpjl7xD5Pb5J1+Oz+14BJw9gA1kkTWAG0lXRZ3zvvWqysDvU6r2/o1Tv+JegqiDwha2QXZQxuA1Et4Z39F68veIfJ7fJOs7weD+RVP7Zv4QVsDS6/vQUwc/mIfJ7fJOoDl9nJqMYdHwrWxxxA6MbCdHSO15vtNrDqA6zezs9+X5p4uIwuPCytvMQTdkTtjOpz+f5v1lBsz+QXqhVcPM29NTkEg7JJdrY+sDU53VYe+QWVmPyQdQUjqiUES1QY4MOrQibcsuPhO0tLqGjz3VnccG5eEMWkernWZwI3BB9oiICIiDnHwh8D4HEmTgeLUxi53yQ2Y7/AGGJT/MLjfDYW2Mnxqd74P3HeyMP+5w/dX14QGB8PhImA8amkbJf5knsbh5XRn91VdmYy1hw6pmFTJwcMrGnSIe60kbvF1MBOtr3825BIs3X/urEPprf8pivOj5/sXOmROV1LBlDWVUswZBKaoskLZCHcJO17PFa0uF2gnWFbNPnhwlt71jdf/Dn7iCdqD56/cGq/wBH/IiXpyyYT0xvmTdxRXOnnJw+sweohp6lr5X8FosDZATozRuOtzQNgJ+xBtMzHuJB9af8d6siPYPoCpfNdl/QUmEwwz1LI5GmYlhbISNKV7hra0jYQdqnDM7uFWH5ZH5svdQTJVd4RHuRH/zMX4cykXK5hXTY/JJ3VX+ezLqirsNZFTVDJXieOQtbpX0QyUE6wOdw8qCeZvfcii/YRf0UzVVZE5w8Phw2ljkq42SMhjY5p07hwGsHxVKeVbC+mw/7vQglipjwlfzFH+0m/sYp5yq4X02Hyu9CqzPzlbSV0NKKWdkpY+UuDCTYFrQCfIUFw4D+j0/7KH8Nq3qgGDZxcObBCHVkILY4mkFx1FrGgg6t4W35T8M6dB5yCUKA58/cKo+tB+OxbflNwzp1P54UNzv5b0NVg80UFVDJI50JDGPBcdGZhNh1AE/Yg2WZz3Dpf9f/ACZlYzNgVQ5q8sqKnwenimqoY5G8NpMe8Bw0p5XC46wQftU6bnIw236dTdo1BJVp8svc2s/5ao/BesPlHw3p1N2rPStZlVl9h8lBVMZW0znOgnY1olYSXOicAAL6ySQghvg8foVT+2b+EFYWWeWMeFYe6d9i/WyJnw5TfRH0DWSdwPUqrzGZS0tLSVDaioihc6VrgJHhpIEYFwDtF1Bs5eXLsVrNJpIp4rxwNN/a31yEfCcQD1ANHMg1uG0FRjGIBty+aoeXve7YAdb3u3NaObqAHMupMnsBjoqaOnhFmRjRG9zjrc93znG5P07gohmjyC9TqXhZW2qagAvvtjj2ti6jsc7rsPeqyaWLnP2elB6xR6I/qvtEQEREBERBr8oMJFXSTQO2TRvivuLmkA/YbH7Fx1QRsjqmNqWkxtka2Zty06IfaQXGsG112quUc8WB8UxqoAFmzEVTesS+M7+Zwg+xBs8isi6Wqx2rpZWudBFxnQAe4H2OdrGeMNZ8UlWdyJ4X8TJ20npVb5h5i/GJHON3Op5STvJki1roqmjBvdBXnIlhfxUnbPUazjZrKCiwueeCOQSM4PRLpHOHjSsadR26nFXdxdu7+qhGemEDAaogfE/5ESCCZts1tDXYZFPOyQyPMoJbIWjxZXNFh9ACk/Ifhnxc3bO9C9szHuJB9af8eRWIynbYauYb0Fach2GfAm7Y+hQvOvm2o8OoGzUzZA8zMiOnIXjRcyQnVbbdoXQHFm7v6qsPCFiAwllukxfhzINTklmdw+pw+mmkbNpyxMkdoy2Gk4XNho6gtvyF4Z8Gftf+1SDN77kUX7CL+1S7izd39UFYchWG7p+1/wC1V9ndzfUuGRU7qbhLyPka7hH6WprWkW1C20rpDizd39VTXhJRgU9Hb4yb+xiDLw7Mdh8kEb3cYu+ON5tINrmBxt4m8rI5B8O31Hat7inWBD8mp/2UP4bVuOKt3IKsOYbDt9T2re4oznGzTUdBhstRCZ+EYYwNN7XN8eRrTcBo5iedXzxVv/hKgWfCADAp7fCg/GYggmb/ADRUdfhkNRM6cSScJpaD2BviTSMFgWHmaOdSLkDw/wCHVdpH/wBNbXM57h0v+v8A5Myn7aZtkFVHMDh/w6rtI/8AprBxvMbQw0s8rZKnSiimlbeSMjSjjc8XHB6xcK5OKtUMzs5SQ4fhkodrkqGSU0TL6yXsLXOPzWtdc9dhzoOWy5nBgWdwmkSTcaOhYWAba+le+u+7UrLzJ5Bcan45O32GB3sYI1STDWDbnazUfpsOYqE5HZLSYlWMp49QPjPfa4ZGLaTz/QDnJA511ZhGEx00McELdGONoY0dQ5yeck3JPOSSgzoItI9XOs5fEceiLL7QEREBERAREQFSXhJYHdlLVgbC6meepw4SP+2Xyq7VE86mCccwepYBdzWcOznOlCeEsOshrm/vIKAzQ5SQUGIOlqX6EZhfGDovf4xfGQLMBOxp8iuqmz1YSL3qj2NR3Fz9kBSU82JwRVTNOGV3AkaTm+M8FsZu0g+3LfKr6GZrCujHtZ++gzuW7COlHsajuKK50M6eHVuEVEFPOXyv4LRbwUzb6MzHnxnMAGpp51veRvCujfzZ++oxnKzaYfR4VPPBBoSs4PRdwkrraUrGnU5xB1EoPjNlnLoKLC4YKicslYZS5vBzOtpSvcPGa0jYRzqasz24RYflR7Go7ihWbLNrQVuFwz1EBfK8yhzuElbfRlc0amuA2AKVcjeFdGPaz99Bm8t2EdKPY1HcUDzy5x6DEcOZDSzGSQTxyFvBys8VrJATd7QNrh5VL+RvCujfzZ++oRndzfUVBh7ZaaHg3maOMnTkd4rmSEiznEbWjyIN9kdnWw2nw6lhlqC2SOKON7eCmNnNGsXDCD9ik3LdhHSj2NR3FGcjs1OG1GHU00tOXSSRMkeeEmF3EazYOsPsW55G8K6N/Nn76DN5bsI6UexqO4qyz35eUeJQ0zaSXhDG+RzhoSssHNaB7dovsOxWByN4V0b+bP31XOebIikw6GndSxcGZHyNcdOR9w1rSPbuNtpQT3Cc8GFxwwtdUkFkcTXDgpzYtY0EambwVtuW7COlHsajuLUYZmgwt8ETnUxLnRxvJ4WbWXMaTqD95KyuRvCujfzZ++gzeW7COlHsajuKI51c6GHV2EzQU85fK90Ra3gpm3DZWuPjPYBsB51IeRvCujfzZ++ornOzbUFFhUs9PBoStdEGu4SV1g6RrTqc4jYSg+s2uczD6PCoIJ5yyVnC6TeDmdbSnkePGa0g+K4HbzqaNz3YRYflR7Go7ihebXNnh9ZhUE88BfK/hdJ3CStvozyMGprgB4rQFKORvCujfzZ++gzOW/COlHsajuLn/L3LCTF690tnaF+Cgi2lrL+KLDa9xNz1m2wBbDOrS0FPVcWoIQ0xXE0mnI+8nxbdJxHi853m3NrlGY3ILhH8fnb4jCRTtPvnjU6X6G7B86596gn+bDIUYXRjTA4zNZ8x+D8GIHc2+ve4nmsp7TRWFztK8aeK56gs1AREQEREBERAREQF+OaCCDrB1EdS/UQcbZSYa7D8SmibcGnmdoHns12lG7zdErrLJ6vZV08cw2SxxzDq02hxH2E2+xUT4RGB8FiUdQB4tTGLnfJDZh/2GJTnMRlE2TDGxPeA6ne+HxnAHQf7Iw6+a7nD91BaHAN3KEZ6YQMBqrD4n/IiU049H8NnnNUJz0VTHYFVAPaT7DqDgT+kRcyDCzMe4lP9af8AHerFZA2w1cyrbM3UMGCQAuaDpT6i4D9e/mVisro7Dx2bB75vpQevAN3KsPCGiAwiOw/+TF+HMrM49H8YzzmqsfCEqWuwlga5pPGYjYEH9XNuQSLN77kUX7CL+1S/i7dyhmb+qYMJowXtB4CLUXN3KYcej+MZ5zUH3wDdyprwkmAU9HYfrJv7GK4uPR/GM85qpvwkJ2ugo9FzT7JNsIPvGbkFnYEPyan/AGUP4bVueLt3LQ4FVs4vT+Oz81D75vxbetbvj0fxjPOag++Lt3KBZ8YgMCnsPfQfjsU649H8YzzmqB576pjsDnAe0nSg1Agn8+zmQeeZz3Dpf9f/ACZlk518uW4VRWjtxqcFkI+Dq8aUjc24tvcRzXWozZY3DS5OwyzPa1sbah7tY0rcZlsA3aXHUAOckKkcp8oJ8YxAyFpc+VzYoYm69Ft7RxN37ftJJ50HvkHkhJi1cI7u4MeyzybS1l9es+/cdQ6zfYCupaChbExkUTQ1jGhjGjY1rRYAeRR3N7kY3C6JsWoyvtJO8e+kt7UH4LRqH2n3ymdPFYXO0oPRjLCy+kRAREQEREBERAREQERRDObl23CaIvFjPJeOBh5321vcPgtuCd5sOdBWnhE5Uwyvio2AOkhcZpH/AAC5thEOsghx3Wb12qigyaqqhmnDTTysuW6UcUj23G0aTQRfWFnZL5PTYvXiMOJdI4yzSu16Lb3kkdvNzq3lwHOupsHwiOmgjggboxxtDGj6NpJ5yTck85JKDlT1k1/Qqr+Hm7qesmv6FV9hN3V15xM9ScTPUg5D9ZNf0Kr7Cbup6ya/oVV/Dzd1decTPUnEz1IOQ/WTX9Cq/wCHm7qesmv6FV9hN3V15xM9ScTPUg5D9ZNf0Kr7Cbup6ya/oVV/Dzd1decTPUnEz1IOQ/WTX9Cqv4ebup6ya/oVX2E3dXXnEz1JxM9SDkP1k1/Qqv8Ah5u6nrJr+hVX8PN3V15xM9ScTPUg5D9ZNf0Kr/h5u6nrJr+hVfYTd1decTPUnEz1IOQ/WTX9Cq+wm7qtrM1m1fTONZWRlkutsEbxZzARZ0jmnW1xB0QDrA0jzhXFxM9S/RRneEH5TRXN+YLMX41thYL9QEREBERAREQEREBERBi4picdNA+aZwZHG0vc48wH9TzAc5IC5Ly2yslxivMpDrOIigiGstZezGADa4k3O8n6FNs+mcTjUxoad3sMLvZXA6pJm+962s2dbr7gVm5jsgNmITt2XFM079jprdWtreu55gUE6zZ5DDC6MNcAaiWz5nbbH3sQPwW3P0kk7lOqaKwudpXjTw3N+YLNQEREBERAREQEREBERAREQEREBERAREQEREBERAREQEREBVxnmzieptLwELrVU4IaQdccex0vUTrDeu596rHVN52M0FViFdxqmfG4PYxjmSOLS0sGjdpsQWka/pvvQUxkpRU81WwVkwhpwdORxDyS0e8boAnSdsvzC55rHoiDOnhLGtYyqja1oDGtbHMA1rRYADQ1AAAKo+QjEt0Haj0JyEYlug7UehBdTc8OEgWFY3zJu4v3ljwnpjfMm7ipTkIxLdB2o9CchGJboO1HoQXXyx4T0xnmTdxOWPCemM8ybuKlOQjEt0Haj0JyEYlug7UehBdfLHhPTGeZN3E5Y8J6YzzJu4qU5CMS3QdqPQnIRiW6DtR6EF18seE9Mb5k3cTljwnpjfMm7ipTkIxLdB2o9CchGJboO1HoQXXyx4T0xvmTdxOWPCemN8ybuKlOQjEt0Haj0JyEYlug7UehBdfLHhPTGeZN3E5Y8J6Y3zJu4qU5CMS3QdqPQnIRiW6DtR6EF18seE9Mb5k3cTljwnpjfMm7ipTkIxLdB2o9CchGJboO1HoQXXyx4T0xvmTdxOWPCemN8ybuKlOQjEt0Haj0JyEYlug7UehBdfLHhPTG+ZN3E5Y8J6Y3zJu4qU5CMS3QdqPQnIRiW6DtR6EF2cseE9MZ5k3cTljwnpjPMm7ipPkIxLdB2o9CchGJboO1HoQX9gOcCgrpODpqlkkli7Q8ZriBt0Q8DSt1KQqhs3eZ6ro8Riqal0bWQkvDY36bnu0S0N1CwGvXfm1W16r2il0gg+0REBERAREQEKIgxzRjeVh4rVw0kLpaiVscbdrnkAdQG8nmA1lbRcq52su34lXPa1x4tA50cLRsOidF0p3lxBtuFhvuFi4t4QVJG4ingmmA1aTnNhB62ghzrfSAsjAs/dDM8NqI5ae+rTNpWD6xaA4eaVzyiDtalEcrGyRvD2PAc1zSHNcDsII1EL14mN5XPOYrLx9NWNopXEwVBIYD+rmOtpbuDraJG8tO+/RyDH4mN5TiY3lZCIMfiY3lOJjeVkIgx+JjeU4mN5WQiDH4mN5TiY3lZCIMfiY3lOJjeVkLSZZ5Stw6gmqXC/Bt8Vp99I4hrG/QXEX6roMDK7LOjwtoNTKQ9wu2Jg0pHDeG8w263EDVtVdTeEVAH+JRylu90rGnzQwj71S+L4tLVzvmneXySEuc4/0A5gBqAGoAWWGg6iyQzrUGIvETXvhmdqbHMGjSO5jwS1x6tRO5TniY3lcSg2XTeZPLt2I0Top3aU9NosLjtfG4HQeTzu8VzT9UHaUE/wCJjeU4mN5WQiDH4mN5XrHEGjUvtEBERAREQEREBERBj4hpcDJoe20H6P1tE2++y4lK7iXKudrIR+G1z3NaeLTudJC4DUNI6TojuLSTbeLHfYIMiIg2mS+lx+m0PbcPBo/TwrbfeuyKZ97jds+hc55kciX1FW2skaRBTklhPv5gNWjvDL6RO8NG+3RNGNv2IMpERAREQEREBERAVX+ERpepDNG9uMRaX1eDltf97RVoLSZZ5NNxGgmpnG3CN8V3wZGkOY76A4C/VdBxuizMWwmWknfDOwskjJa5p37wecEawRqIIKw0BWt4PBdx+ot7XgNf08NHo/8A6+9VUBddIZnMinYfRukmboz1Ja9zTtZG0HQYRzO8ZziOa4G0FBaEbrgFfS84B4oXogIiICIiAiIgIiICIiAsPFsIhq4XQ1EbZI3ai1wuOojcRzEawsxEFNYx4O9M55MM8sIJvoua2Vo6mm7Tb6SSvXBMwdHC8OnklqLa9A2iYfrBpLj5wVvkLCc3Wg8KSjaxjY42taxoDWtaA1rQNgAGoBbKKPRFl+sbYL6QEREBERAREQEREBERBG8scgKTFGAVEd3tFmysOjI0bg7nHUQQqyn8HSLT8Wska3c6JrnecHAHyK8V5zt1IK9yTzTUWHvEjWummbrEk1jonexgAa09esjepxDDpHqX1C0XWYgIiICIiAiIgIiIP//Z"/>
          <p:cNvSpPr>
            <a:spLocks noChangeAspect="1" noChangeArrowheads="1"/>
          </p:cNvSpPr>
          <p:nvPr/>
        </p:nvSpPr>
        <p:spPr bwMode="auto">
          <a:xfrm>
            <a:off x="2136775" y="3127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6" name="Picture 12" descr="http://www.versacart.com/images/wire_carts/large/Wire%20Shopping%20Cart%20160L%20side%20view_larg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3400" y="312737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14" descr="data:image/jpeg;base64,/9j/4AAQSkZJRgABAQAAAQABAAD/2wCEAAkGBhAQEBUQEBAQFRQWFRQVFRQUFRQUEBQQFxQVFRUYFRYYGyYgFxkjGRUWHy8gJScpLCwsFx4xNTAqNSYrLCkBCQoKDgwOFA8PFykcFxwpKSkpKSkpKSkpKSkpKSkpKSkpKSwpKTUpKSkpKSwpKTUpLCkpLCksKiw1KSkpLCkpLP/AABEIAOEA4QMBIgACEQEDEQH/xAAbAAEAAgMBAQAAAAAAAAAAAAAAAwUCBAYBB//EAEMQAAIBAgQEAwQIBAMGBwAAAAECAAMRBBIhMQVBUWETInEGMoGRFCNCUmKCobFywdHwQ2PhBxUWMzSiF2SSk7Kz8f/EABcBAQEBAQAAAAAAAAAAAAAAAAABAgP/xAAfEQEBAQADAQEAAwEAAAAAAAAAARECITESAzJBUQT/2gAMAwEAAhEDEQA/APuMREBERAREQEREBETHNAyiY69ouekJrKJirgzKFIieQPYnl4vA9iIgIiICIiAiIgIiICIiAiIgJ5EQEXnl5jmgSRI881sZxBUIRuYJ+AlxNbAbN6fv/pJAJq8NxYqoWXYEj5W/rNuKQiIkVHUT59Z5RrX0O4/brJJoYypkYOOW/cc5qTemb0sJ4Z4DcXEXmWmJMxzTIyNhKJVqTIGat5p4/jC0RqQOp6RJqW4t4lFg/aVHY30GgUHfuW6ekt8LilqDMuovYHketu0WYamiIkUiIgIiICIiAiJ5ATwz2YkwPCZC5PKZu0qOMGoFLUtSAbr94du8siVqcd4saRFibOunqD/qJT8Wx7VGpWvc0V23zXOaY1WatQysbupNRLb/AIl+V/jPKNAmrQakCVAe55AEA6n1vOvjDsvZ6jkw1Nba5bnrc6m/zllKjhuJAQXI0uCeQ1mWE4yr2AvmZrAfhv8Atl1mLxalWsTHOJi1YCYaZM1pU8Sq6GT4jEymx+J0nXhHPkveE1c1FD2t8iR/KbZlf7P/APToeuY/NjLGc763PEZmN5IVkbCBDVYAMbjS1/jtOR4yjGoCDmRSdQLvc/3vNriKVPpFSoKgCBgCvMsEAGnSZ0aARbs24+U3JkZrTwmHprYsuZjqEIzAfkG/qflOl4ZiKj2uuVRvcjMegCjQCaOF4Y9vq0sPvVTv+Qb/ABlpg+HshBeoWtsAMqD4XN5LVjfiImGiIiAiIgIiICeT2IHkwaZzFoGtVnP8b4lUXKMjKAdXG3z/AKzoayyh4zx3D4e4q1FzWNqYINVuwTc/tLLi/P11PVaMM7vdF0bV7GwH4u3pNmtVSkBSoqddAo1JnOD2upeLlpoaQOnmZcpPKwHu/OX2EqJTHiOQWP7TXHnx5zZW/wB/+f8AT8OXz+kyrGlRFKhmc3a5Y9OwHWecLpZLu3vHQD7q9PXrK7EcZVwFHUH5bf32mVPH95rLnbg6H6XI6mLlL9P7yKpj+8nyascRi5TYuuWIRdWYgAdzoJBieId5b+x/DfEb6S+wJCDvbVj8Dp636TXkT11WFoCmioNlUL8haSxPJxdCRs9zYctzyH+sir4jXIu/M/dH9Zp47FEZaNH330HYfaY9hvLiaq8Xw6pXrEUbZVPmcnQvvbuZbYHgoQhqjZ2G2lkU9h17mb2Fwq00CLsOfMnmT3J1mctupj2ezG89kV7ea9GrndvuoQvq9rn5XA+clrVQiljsoJPoBeavBkIogtu13PqxuYG8s9mKbTKRSIiAiIgJ4Z7EDwzBjMzMGEDVxebI2T3srZf4rG362ny7gfsvSrVnq4wVfOxRXFhepzFRiCQTcAcri25AP1SoJzXtX4dOi7Ocofylhyqj3G9bAqfy9BLBXYb/AGYcNU3dK1U/5lVrfJMolxU9l8L4eSnTFMKDlyEj4G97i808F7R0mo02Z71GQEoqs1TMNGOVQTuDrtJv9/VbqqYWqcxKqapWktwpbXdhop+zEknjXP8ATnz/AJW1TJhVsV2vz5gzDF8NxNIZshqIRcPTuwt3G4ktYFWsQARvbUA87SywWG8elUUNULhfIPEZaYvzyg2356zs4uXHFh1mNTiOk7ri3BcM1Jl+jqCAShCgENbTVdd7SiPCqbLlWmQbWzHT5RO0rRx3AMRTo+NU8MX0yEsWBKsQTltqLbXkHsN7YvhaJWtRdqGfMayAlqbNpZ15jy8rHsZ1XFzXxFEUwlMG4Ja55AjQW79Zp+x3sricLTemzUytQWYWzW1bYm3JjymLL/bcsdbw/iVHEIKlGorqeam9j0I3B7GeYrEtYrTGZvmq9z/SaPDfZjC4W7JTUEizEaXA5Ga/F/a2hhlOqj++QmcNZVMaKKEk9SSdyf6zb4NgSoNWoPrH5fcTkvrzPf0lbwfAtWK4mrly+9TQMGBPJmI0NuQE6LNFqxlmiYEj+94zep9BIM7TyAT0MZSe0Ct41Vuooru5F+yA3Pz2+c30FkC+gkNXDKDfn15zOi12A6C/x2H85q5iT1tRETDRERAREQEREDwzEzIzEwI2E5P/AGi4bNw6t+EK3yYTrHEpfaqjnwddetJv2vA4bgVXLSQBmX62qrGoGNG5qU8pVjbKQrtfKQdBLp+KWdA1RTlfMGGZ6THKy2FUC4Nm2Ib1lN7P0UNDOUUsuI3IucrYfxLa90nV8dwYQ0WpkraullvemL3FwOXwtKKfiNe7GoVKqTobqynuGUldel7+k84RxkU3PfSWXFKOVichpsaVU3p+anUdchXOttRuPMOe8q8bwhA+VLZiuYNRGYWJt5qN/wD4kDtNzkxY6T/iBCNSJPhsRTfa0+frgMRfNmWon3qdyAPxKfMvxE6fgTWtea+sT5dKtICR43iwpLNsUrrKDjPD85VXJyFgGtp5b668peuSeK5uK4nGOKdAWUsV8Vr+GGALEA/aNlOg/STYfgiUmrU69L6RTJTNUC3qrdAbZNyut/Lr+HnL7DIBTwgAAGmg0H/T1JsYYjxa1/vJ/wDWs5a6Y4DB8JxGDpLicBWzU2Cs1FvNTLEgEW5G5tyPedj7PcVqYqmWeg9EhirBtiRvkO9vUfOQU+DKadILnpuVpF8ugOXKbVARZjcW6950NKmFFhHievVQDYTKUPHvaEYY6mwlH/4iIzBEuzHZVBZiewGpjKuu6kdWuqi7EAd5y1HG8Rre5QNMfeqnL/2+9+kssJ7P3ObE1DVb7trUQf4ftfH5SYanpYxXF1YEa6g3E2sCuhPU/oP9byKvwmmWzglDzKEAH1BFvjvNlWVFAGvIdSYE0SEkhiddALAfrpM6RNvNa/QSKziIgIiICIiB4ZHVawJkkixHun0ga7V3tfKLTX4gM9Fx1Rh/2mTXYrlC6db8pDXU3yg8rdud4HzjgVfLSqplcnNh2GUEjVXpG52HvDczqeN1a70A+Smihqbi7Z6m4sbABRv1MoOF5abVSdAwQBdd0qht/wC9pe4jE+Jh8gVyMq3OgVctuZ1O1tAZRt4zBXZQ9So5IqrqQq3NMkWVAB9nneZUKFMGk4YUs1DUiyqT9V7wOh3MgrO7eGXe3mHu7i6MNyO/SYYJQnhG1yFIvqTsvX0hGq9BqqrlR860aWSol1Iykgg3sTod1vt8JjgcVULe6HIAJOiVdyNdMrbcxfvLLB40IUANyqFbDU6VNNBNGhTUMj5St1tv0J6bbfpNQdFgeOobU3BVuhGVj6Kd/wApM3KtNKqnYjn/AK9JTVEzsgdFqJkqixAuvmQ3HfTlaePh2Qr4FS5JtkqZ7roTo3vDbuO0k6SzWdXC1qRUpUJRCWCuMygZGWwOjAebqQOkn4fXLVSx+1Y2G2YKF0+AlbxHijkeC7hGNvf0DL0DrpuLagSOnxDw6ipUBXMPKT7pI6NtNdJ26gYklraWvbbl85s5Omkp6GKGhvzEmfH3PvEDlaZyta0eLez9R6q1l8OrlufCqaBj2bUAjlcEfuKniPsjRr1Gqmm9B/JlZcobRddiVbXn20M6ZOJaWJ10sZg1e4uTfffWO0c7wHj9dKxwtWolaz5AwN3Atpc8/j0Os69XJ9358vh1lNRoqzBio5Wm/jcWKdyzgDkATf0sOcWYTtvikOevrK/EY9PFCKQzC4IGuUkHfpylRUxmKxbeFR+rpfaq8z2uOfYfEyyw3CqeHARBuLsx95j1PzkVs0FJYW66n97zbp0VGoGvXczXoVGGupXb09JuSKREQEREBERASOut1IHSSTEmBCqkKAZpV/fvy/8A2b7tNLEC8Dg6dQLXq0jzWvY2va1yf2vLDEvRNLzFQSGAI0c6nYDUyo4zRQY5fEYqudwWzFLBkvqwI0/eZ4J8tK9JDYizM4CJqBoajWZjr3lFjTrt4aFSSPq7ZxpyGg3+ci+kr5c7HQsMo5nVdhrbTnNSmahpgEMQMtioKrbfUnzH4Xnhy5rKxzE+6l+41vt03HOBt4fiYU5AMhGYDMDc3bMLAb6d5kxZRZiTYkreykC99Fvbc235zWq3SxcKq66rYn5H+V4RrsPCJBAOrfDdDr+0qL7A4/M6W/HvvfymxB9JdYtBU8PMi28QbaG+VtiNpxf0hlqhrq2puV90ac+h20l/S4uAELXAFRTtpsRv8ZqzYnjQ4vhiWqG5NrjXU2AmrXxDr7jEC3mU+amf4lOk28TjQ61G+9nNvW81K9QS2JKio8ZypZUCtc+VS2T4A3y697dps4fj4JyOQjW3JGXba559pQvVF9Bt07npLfglA0ajtWoM6FVBYJny311QjNltzAPyk8X1vJiqjguo8qsqkv5TmJtoLX5yxFeyi8psHTBU/RmJzVxZLXw1tCt+aaDZSNtpklKowcVmZERmQuimohK9SNV9SLd4l/0sbmI48qeVNX0AABPm5bbzYw3s/Vr5amJDX3yXA/8AV09J57N4GktWk6gEnCioxvm87OBp0tYjTvOrzTN5LIhwdLKLZbDkNLbdpjjOXx/lNkGQYtb5fW3zmVMG2luh/f8AszYkYpWbMOmo/aSQEREBERAREQEjaZzFoEDma1ZZsVDNaq0DjuL0FOOph1BUvTuCLjVSu3rLSrwGmGzrdT1PnX5NfL8LSu9pmtXpP3pn5VP6GdEzFe46j+YlHP1+EVQpDE1BayhCEXQaXT7XxY+k1cQwYBXCUVBGhFqgFwLgkBV+GadLUdQM2YKOpNl/Wa/ipUH2WG2lmWQc6cMQ6vQzNrbNUHlIsdmIzbC+gtI8UQXAxAJ3sq+6ByNl8xHUk27CWGK4bndkzMq2UoFYgE65/jt8DIfoJom9NE/ELspOls3O59DrKNBfEN8rLSQZgA1mOUDU9BoDzbfbSa+G9pQBYFnVSCXAJXS43sL39J77RUj4fiJUPiZkJspVctwTot9bbEk7yk4fxNa2MXCqxY1Myk5AqgIM5sdC19NTp6Sy4l7dH/vinUU5SDfT4/1kNfiiAb/I/wBZo1eDnD1rqXpuB9rzq6nQ+a3lve1jp0MtsHxypn8LFUqa9XpIoLfxGxKDvZR+IS6mJcDgPDKVHTxGfzCkLFilja69SbG8t8Dw6pXL/WhVDLekGdgRlHlepcOLXtblrNalVpr4IoaPqSPs5ilrm5y69je0kKmo1Rqy57Ea0yVpDyKDc++wA5XI02krSMCjkp+HTNKoGt46kJSGjkBqtiGtpoyk+l5LT4jiKNCrYJVQs314tTu7CxtTJGblseex2kNDEsVpZWVwg/xPLSRgh0GvmtfpyHmk2G4Y1UFgrISXvVawOVj/AIdIXUXHPT4yDe9lkpCtUNJifqaKuSMreJd7grYZSAALW/rOnDyqwWDWmSRcs1szsbu1trnoOQGgm+kg21aZSJBJRA9iIgIiICIiAiIgeGYGSTwiBr1BeV+IQjaWdRJp1xA4z2rN1DcwG9bixH7S+o4u4B3uAfnrNL2iNEU81VQ2VlKrexdwbhRqNTb9L8pz/D+JVUAFFlrJa4oVrUcUi8grnyOOQuQdtJR0D4RXxBapzVfCB90EXz6bFufoO0yr4Moc6IobnlFlcdGtz6GVNf2kpG1Jlq061/LTqr4TBtwQzeW3cEze+mPfLiy9NeWQfVMPxVBcj00EDzE11db0sxcaqFF2Vujch0IJmqcbmbw8Tmom9gp8qt/DV2PoCDLB+CUj9bhnNJiB5qRBpuBtnU+V/wB+8irYt0GXF0gU51aYL0iPxpqyfqO8Cp4vgKlCkxw9Rgrbo3mtfmre8v6ic1wTEP8AS0WqPMbqHAC1VO+jL7w7G87Y8NUpfD1LIw2Bz0T6C+n5SJy9bCBK2apRzrqGykn0YDe47QOorlqVNl8POCDdlF3Om7gan5SmrYFK4z0XWwOlMscqb6K5B8Nu1rabTewOLqBc1F/pFP7jG2IXsGPv+ja95s06WHxJLISlUbkfV11/jXmPW4gc7h/GQk03NS2vhVFYhdbvoNwV2IPLlLPhvEqdawf6upUclKTsooGwABAJ8+39JvVMAyW8Wl4qg3D0gFqqepp7E87r8pW8Q4HSroSfrkGhq01H0qnbbxqOniAdQA3YwOvwnBVGU1DnZQApIFlAFvKP5yyXDz5rgON47h6hgwxeF2BzElR0WodVI+4/6Tu/Z72rw2MH1T2cC7Un8tVfy8x3FxILZMNJVoyVZlAxVZlEQEREBERAREQEREBERA8kdSiDJYgcR7e8Kc4fOgYmm6VbLuyqfMB+UmfKfZ3i9Q8aw7qzOlSq9EqQ2RqBGVvI3IAg7bpefe/aBGNBgu9p8y4NgBhsatTKLnykkXYKeQJ2HYQO7xnA6FRcgAyn/DYB6P8A7bXA/LYykf2XrUNcNUq0x91Pr8OfWhUOZfysfSdicFcXWREMu4gcKlWrTJLUGBHvVcCS49auGcBx8pYcP9oPE91qdcDfwjkrj+Ki2t/SdDjPBYXqhdNidGH8LDUfCc9i+FUcU1wi1LbNUutYfw1ks/zzQI664Y3qUapo1PtADLc/jpNo3r+sqKuIrWOdBlO7qCV+I1K/rNzGcAq0zcuWH3cWC6/lxNPUfmAmrSxVbDHMyvSU7F/rsM3pWS8oh+iMLVKDeb11P8Ljf0NxJ6XFadYhcQjCovu1E8ldT2I3+B/LJ/Fw9Xza0GP20s+HY/itp87SHH4I5b1lBX7Nen5k+NtRAt8NxOrTGp+kUxu9MWxCD/MpaZvUWPaZ4nEYWqBVV7tsrUiRXv001HcH4zm6dZ6Y8xuo0WoL+IO4I5f3rOi4a2HRTXzrfUvUY2Nvxa9AB/doEOF4E9WoXxBCggBgllaquYG1cL5W0G/f4zmfa/wqOMAwKnxKa5mFPMWpvcnTSygC19ba27Toq/Eq2JsKJajRbarlviaw/wDL0zsv+Y2g7zlOPcWGCqNhnp+BSstQMC1Rqz63NWpa7tfrpva2lw+reyftLTx1DxU95WNOoLg2qqBm2OxvcS6vPh/+xCrVGOrgAik1BXqDXKtUspT0JBew6GfblMgziIgIiICIiAiIgIiICIiAiIgY1FBBBnF47C0/HUnQAztH2lUuBR2IYQLChikK6MLWmrV4kGOVBc/pNDE8AI/5bEdpq0g9L3gfWBs4vhLsczjMOkgbBoNUOUjlNxOMG1t5E6LVNwbGBW1uKVV8jDTr2mjh0BJNNihO4BsG9RsfiJeNStcEZu8r0wAzabwKqpwmmxuaeR/v0T4Ln1T/AJbfJZDQ4RUR/LVpsuhKVL4d2sb2K6o3qL/CXeIoOvvC85PjXElrVzhHsMqEob3fMQpcqCLCwKi+5u3SUW2JrqX8Hw6dNzc5S+ZLbknIhsPW0gXhVKn5/wDqHBuoKlcGh6hSb1m7nTtK32G4xh0xVTh1UZyB9VUdUzM48zLe1/d1Fyb2O3Pu6vDWbXlAquGcSVr5r+IfeZtWPa/IdhpKDi3CmrsxcXAOnb0PKdX/AMP5/dFu8xoYUoxpMNTzkEPsBSSlTakiKupY2FizHcsdye5nZoZXcK4OtEXG5loqQMlMyngE9gIiICIiAiIgIiICIiAiIgeGalIWebk069wdIE9WuBNKuM8ly3npTpArq3DRIGwzLLjL1nhp8zArEc7TGnS1m/UpKZD4FtoGIp9dZwHtpwl6FcY2mmcZSlRRYNl8pDKTp9kb6b9RPoii0iq4XPvA+F8DwlfE8Tw7ojBhWNV9QTSw6uGXxCNAT5wBubiffsNSLDU6SswnDEpN5VUAm5sALn4SzNTksCSvXWmLDeaWHwLO/iNNuhhrm7TeAtAAT2IgIiICIiAiIgIiICIiAiIgIiICQ1Vk0xYQIskZZLaeEQIm0kYQmbGSehIVCKA5zxlHKTkTHw4RrFJklO0nyT3JA1WoXMkSiBJ8kZYEYWSK09ywFgZREQEREBERAREQEREBERAREQEREBERATyIgexEQEREBERAREQEREBERAREQEREBERAREQP/9k="/>
          <p:cNvSpPr>
            <a:spLocks noChangeAspect="1" noChangeArrowheads="1"/>
          </p:cNvSpPr>
          <p:nvPr/>
        </p:nvSpPr>
        <p:spPr bwMode="auto">
          <a:xfrm>
            <a:off x="2289175" y="4651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0" name="Picture 16" descr="http://www.presentermedia.com/files/clipart/00002000/2871/stick_figure_riding_shopping_cart_md_w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1" y="127436"/>
            <a:ext cx="2560865" cy="2560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>
            <a:off x="2136776" y="2895600"/>
            <a:ext cx="1216025" cy="0"/>
          </a:xfrm>
          <a:prstGeom prst="straightConnector1">
            <a:avLst/>
          </a:prstGeom>
          <a:ln w="603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42188" y="2928257"/>
            <a:ext cx="1216025" cy="0"/>
          </a:xfrm>
          <a:prstGeom prst="straightConnector1">
            <a:avLst/>
          </a:prstGeom>
          <a:ln w="603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65590" y="2954468"/>
            <a:ext cx="12659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75 kg</a:t>
            </a:r>
          </a:p>
          <a:p>
            <a:r>
              <a:rPr lang="en-US" sz="2000" dirty="0"/>
              <a:t>2 m/s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01816" y="2954468"/>
            <a:ext cx="12659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15 kg</a:t>
            </a:r>
          </a:p>
          <a:p>
            <a:r>
              <a:rPr lang="en-US" sz="2000" dirty="0"/>
              <a:t>2 m/s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094439" y="2897035"/>
            <a:ext cx="1265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 = ??</a:t>
            </a:r>
          </a:p>
        </p:txBody>
      </p:sp>
    </p:spTree>
    <p:extLst>
      <p:ext uri="{BB962C8B-B14F-4D97-AF65-F5344CB8AC3E}">
        <p14:creationId xmlns:p14="http://schemas.microsoft.com/office/powerpoint/2010/main" val="352229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984" y="530750"/>
            <a:ext cx="11155680" cy="6140394"/>
          </a:xfrm>
        </p:spPr>
        <p:txBody>
          <a:bodyPr>
            <a:normAutofit/>
          </a:bodyPr>
          <a:lstStyle/>
          <a:p>
            <a:r>
              <a:rPr lang="en-US" sz="2800" dirty="0"/>
              <a:t>A .3 kg marble rolls to the right at 20 m/s and hits has a head-on collision with a .6 kg marble moving 15 m/s to the left. After the collision, the first marble moves to the left at 15 m/s. What is the second marbles final velocity</a:t>
            </a:r>
            <a:r>
              <a:rPr lang="en-US" sz="2800" dirty="0" smtClean="0"/>
              <a:t>? (Any object moving to the left will be represented as a negative velocity)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62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485" y="490992"/>
            <a:ext cx="10835639" cy="4572000"/>
          </a:xfrm>
        </p:spPr>
        <p:txBody>
          <a:bodyPr>
            <a:normAutofit/>
          </a:bodyPr>
          <a:lstStyle/>
          <a:p>
            <a:r>
              <a:rPr lang="en-US" sz="3200" dirty="0"/>
              <a:t>A 2 kg goldfish is swimming towards the right at 5 m/s when a 15 kg puffer fish swims up and eats it.  The </a:t>
            </a:r>
            <a:r>
              <a:rPr lang="en-US" sz="3200" dirty="0" err="1"/>
              <a:t>pufferfish</a:t>
            </a:r>
            <a:r>
              <a:rPr lang="en-US" sz="3200" dirty="0"/>
              <a:t> was swimming towards the left at 7 m/s.  What is the final velocity of the two fish after the puffer fish eats the goldfish?</a:t>
            </a:r>
          </a:p>
        </p:txBody>
      </p:sp>
    </p:spTree>
    <p:extLst>
      <p:ext uri="{BB962C8B-B14F-4D97-AF65-F5344CB8AC3E}">
        <p14:creationId xmlns:p14="http://schemas.microsoft.com/office/powerpoint/2010/main" val="225523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quick review video on </a:t>
            </a:r>
            <a:r>
              <a:rPr lang="en-US" dirty="0" smtClean="0">
                <a:hlinkClick r:id="rId2"/>
              </a:rPr>
              <a:t>conversation of momentum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183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0189" y="919779"/>
            <a:ext cx="9720073" cy="4023360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»"/>
            </a:pPr>
            <a:r>
              <a:rPr lang="en-US" sz="2400" dirty="0">
                <a:hlinkClick r:id="rId2"/>
              </a:rPr>
              <a:t>https://www.youtube.com/watch?v=r8E5dUnLmh4</a:t>
            </a:r>
            <a:r>
              <a:rPr lang="en-US" sz="2400" dirty="0"/>
              <a:t> (</a:t>
            </a:r>
            <a:r>
              <a:rPr lang="en-US" sz="2400" dirty="0" err="1"/>
              <a:t>Mythbusters</a:t>
            </a:r>
            <a:r>
              <a:rPr lang="en-US" sz="2400" dirty="0" smtClean="0"/>
              <a:t>)</a:t>
            </a:r>
          </a:p>
          <a:p>
            <a:pPr marL="0" lvl="1" indent="0">
              <a:buNone/>
            </a:pPr>
            <a:endParaRPr lang="en-US" sz="2400" dirty="0"/>
          </a:p>
          <a:p>
            <a:pPr marL="0" lvl="1" indent="0">
              <a:buNone/>
            </a:pPr>
            <a:endParaRPr lang="en-US" sz="2400" dirty="0" smtClean="0"/>
          </a:p>
          <a:p>
            <a:pPr marL="285750" lvl="1"/>
            <a:r>
              <a:rPr lang="en-US" sz="2400" dirty="0" smtClean="0"/>
              <a:t>Think how you could use the conservation of momentum formula to prove why and how the cars look they way they do after the crash.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3658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672</TotalTime>
  <Words>360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Tw Cen MT</vt:lpstr>
      <vt:lpstr>Tw Cen MT Condensed</vt:lpstr>
      <vt:lpstr>Wingdings 3</vt:lpstr>
      <vt:lpstr>Integral</vt:lpstr>
      <vt:lpstr>Law of Conservation of Momentum</vt:lpstr>
      <vt:lpstr>PowerPoint Presentation</vt:lpstr>
      <vt:lpstr>Elastic Collisions</vt:lpstr>
      <vt:lpstr>Inelastic Collisions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of Conservation of Momentum</dc:title>
  <dc:creator>Stephanie James</dc:creator>
  <cp:lastModifiedBy>Stephanie Jones</cp:lastModifiedBy>
  <cp:revision>11</cp:revision>
  <dcterms:created xsi:type="dcterms:W3CDTF">2016-09-21T11:41:58Z</dcterms:created>
  <dcterms:modified xsi:type="dcterms:W3CDTF">2018-09-13T18:19:08Z</dcterms:modified>
</cp:coreProperties>
</file>