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37" d="100"/>
          <a:sy n="37" d="100"/>
        </p:scale>
        <p:origin x="60" y="7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A04EE6-AE19-4702-9754-DD7CE222C54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2CB4-1EAF-4925-8E87-C1214B87FE07}" type="slidenum">
              <a:rPr lang="en-US" smtClean="0"/>
              <a:t>‹#›</a:t>
            </a:fld>
            <a:endParaRPr lang="en-US"/>
          </a:p>
        </p:txBody>
      </p:sp>
    </p:spTree>
    <p:extLst>
      <p:ext uri="{BB962C8B-B14F-4D97-AF65-F5344CB8AC3E}">
        <p14:creationId xmlns:p14="http://schemas.microsoft.com/office/powerpoint/2010/main" val="3154605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A04EE6-AE19-4702-9754-DD7CE222C54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2CB4-1EAF-4925-8E87-C1214B87FE07}" type="slidenum">
              <a:rPr lang="en-US" smtClean="0"/>
              <a:t>‹#›</a:t>
            </a:fld>
            <a:endParaRPr lang="en-US"/>
          </a:p>
        </p:txBody>
      </p:sp>
    </p:spTree>
    <p:extLst>
      <p:ext uri="{BB962C8B-B14F-4D97-AF65-F5344CB8AC3E}">
        <p14:creationId xmlns:p14="http://schemas.microsoft.com/office/powerpoint/2010/main" val="349572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A04EE6-AE19-4702-9754-DD7CE222C54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2CB4-1EAF-4925-8E87-C1214B87FE07}" type="slidenum">
              <a:rPr lang="en-US" smtClean="0"/>
              <a:t>‹#›</a:t>
            </a:fld>
            <a:endParaRPr lang="en-US"/>
          </a:p>
        </p:txBody>
      </p:sp>
    </p:spTree>
    <p:extLst>
      <p:ext uri="{BB962C8B-B14F-4D97-AF65-F5344CB8AC3E}">
        <p14:creationId xmlns:p14="http://schemas.microsoft.com/office/powerpoint/2010/main" val="2287683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A04EE6-AE19-4702-9754-DD7CE222C54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2CB4-1EAF-4925-8E87-C1214B87FE07}" type="slidenum">
              <a:rPr lang="en-US" smtClean="0"/>
              <a:t>‹#›</a:t>
            </a:fld>
            <a:endParaRPr lang="en-US"/>
          </a:p>
        </p:txBody>
      </p:sp>
    </p:spTree>
    <p:extLst>
      <p:ext uri="{BB962C8B-B14F-4D97-AF65-F5344CB8AC3E}">
        <p14:creationId xmlns:p14="http://schemas.microsoft.com/office/powerpoint/2010/main" val="98722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A04EE6-AE19-4702-9754-DD7CE222C54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2CB4-1EAF-4925-8E87-C1214B87FE07}" type="slidenum">
              <a:rPr lang="en-US" smtClean="0"/>
              <a:t>‹#›</a:t>
            </a:fld>
            <a:endParaRPr lang="en-US"/>
          </a:p>
        </p:txBody>
      </p:sp>
    </p:spTree>
    <p:extLst>
      <p:ext uri="{BB962C8B-B14F-4D97-AF65-F5344CB8AC3E}">
        <p14:creationId xmlns:p14="http://schemas.microsoft.com/office/powerpoint/2010/main" val="400297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A04EE6-AE19-4702-9754-DD7CE222C548}"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42CB4-1EAF-4925-8E87-C1214B87FE07}" type="slidenum">
              <a:rPr lang="en-US" smtClean="0"/>
              <a:t>‹#›</a:t>
            </a:fld>
            <a:endParaRPr lang="en-US"/>
          </a:p>
        </p:txBody>
      </p:sp>
    </p:spTree>
    <p:extLst>
      <p:ext uri="{BB962C8B-B14F-4D97-AF65-F5344CB8AC3E}">
        <p14:creationId xmlns:p14="http://schemas.microsoft.com/office/powerpoint/2010/main" val="153692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A04EE6-AE19-4702-9754-DD7CE222C548}" type="datetimeFigureOut">
              <a:rPr lang="en-US" smtClean="0"/>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242CB4-1EAF-4925-8E87-C1214B87FE07}" type="slidenum">
              <a:rPr lang="en-US" smtClean="0"/>
              <a:t>‹#›</a:t>
            </a:fld>
            <a:endParaRPr lang="en-US"/>
          </a:p>
        </p:txBody>
      </p:sp>
    </p:spTree>
    <p:extLst>
      <p:ext uri="{BB962C8B-B14F-4D97-AF65-F5344CB8AC3E}">
        <p14:creationId xmlns:p14="http://schemas.microsoft.com/office/powerpoint/2010/main" val="432606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A04EE6-AE19-4702-9754-DD7CE222C548}" type="datetimeFigureOut">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242CB4-1EAF-4925-8E87-C1214B87FE07}" type="slidenum">
              <a:rPr lang="en-US" smtClean="0"/>
              <a:t>‹#›</a:t>
            </a:fld>
            <a:endParaRPr lang="en-US"/>
          </a:p>
        </p:txBody>
      </p:sp>
    </p:spTree>
    <p:extLst>
      <p:ext uri="{BB962C8B-B14F-4D97-AF65-F5344CB8AC3E}">
        <p14:creationId xmlns:p14="http://schemas.microsoft.com/office/powerpoint/2010/main" val="2364780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A04EE6-AE19-4702-9754-DD7CE222C548}" type="datetimeFigureOut">
              <a:rPr lang="en-US" smtClean="0"/>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242CB4-1EAF-4925-8E87-C1214B87FE07}" type="slidenum">
              <a:rPr lang="en-US" smtClean="0"/>
              <a:t>‹#›</a:t>
            </a:fld>
            <a:endParaRPr lang="en-US"/>
          </a:p>
        </p:txBody>
      </p:sp>
    </p:spTree>
    <p:extLst>
      <p:ext uri="{BB962C8B-B14F-4D97-AF65-F5344CB8AC3E}">
        <p14:creationId xmlns:p14="http://schemas.microsoft.com/office/powerpoint/2010/main" val="53802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A04EE6-AE19-4702-9754-DD7CE222C548}"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42CB4-1EAF-4925-8E87-C1214B87FE07}" type="slidenum">
              <a:rPr lang="en-US" smtClean="0"/>
              <a:t>‹#›</a:t>
            </a:fld>
            <a:endParaRPr lang="en-US"/>
          </a:p>
        </p:txBody>
      </p:sp>
    </p:spTree>
    <p:extLst>
      <p:ext uri="{BB962C8B-B14F-4D97-AF65-F5344CB8AC3E}">
        <p14:creationId xmlns:p14="http://schemas.microsoft.com/office/powerpoint/2010/main" val="283830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A04EE6-AE19-4702-9754-DD7CE222C548}"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42CB4-1EAF-4925-8E87-C1214B87FE07}" type="slidenum">
              <a:rPr lang="en-US" smtClean="0"/>
              <a:t>‹#›</a:t>
            </a:fld>
            <a:endParaRPr lang="en-US"/>
          </a:p>
        </p:txBody>
      </p:sp>
    </p:spTree>
    <p:extLst>
      <p:ext uri="{BB962C8B-B14F-4D97-AF65-F5344CB8AC3E}">
        <p14:creationId xmlns:p14="http://schemas.microsoft.com/office/powerpoint/2010/main" val="2859652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04EE6-AE19-4702-9754-DD7CE222C548}" type="datetimeFigureOut">
              <a:rPr lang="en-US" smtClean="0"/>
              <a:t>10/19/2017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42CB4-1EAF-4925-8E87-C1214B87FE07}" type="slidenum">
              <a:rPr lang="en-US" smtClean="0"/>
              <a:t>‹#›</a:t>
            </a:fld>
            <a:endParaRPr lang="en-US"/>
          </a:p>
        </p:txBody>
      </p:sp>
    </p:spTree>
    <p:extLst>
      <p:ext uri="{BB962C8B-B14F-4D97-AF65-F5344CB8AC3E}">
        <p14:creationId xmlns:p14="http://schemas.microsoft.com/office/powerpoint/2010/main" val="2992176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20.xml"/><Relationship Id="rId18" Type="http://schemas.openxmlformats.org/officeDocument/2006/relationships/slide" Target="slide15.xml"/><Relationship Id="rId26" Type="http://schemas.openxmlformats.org/officeDocument/2006/relationships/slide" Target="slide7.xml"/><Relationship Id="rId3" Type="http://schemas.openxmlformats.org/officeDocument/2006/relationships/slide" Target="slide3.xml"/><Relationship Id="rId21" Type="http://schemas.openxmlformats.org/officeDocument/2006/relationships/slide" Target="slide12.xml"/><Relationship Id="rId7" Type="http://schemas.openxmlformats.org/officeDocument/2006/relationships/slide" Target="slide26.xml"/><Relationship Id="rId12" Type="http://schemas.openxmlformats.org/officeDocument/2006/relationships/slide" Target="slide21.xml"/><Relationship Id="rId17" Type="http://schemas.openxmlformats.org/officeDocument/2006/relationships/slide" Target="slide16.xml"/><Relationship Id="rId25" Type="http://schemas.openxmlformats.org/officeDocument/2006/relationships/slide" Target="slide8.xml"/><Relationship Id="rId2" Type="http://schemas.openxmlformats.org/officeDocument/2006/relationships/slide" Target="slide2.xml"/><Relationship Id="rId16" Type="http://schemas.openxmlformats.org/officeDocument/2006/relationships/slide" Target="slide17.xml"/><Relationship Id="rId20" Type="http://schemas.openxmlformats.org/officeDocument/2006/relationships/slide" Target="slide13.xml"/><Relationship Id="rId1" Type="http://schemas.openxmlformats.org/officeDocument/2006/relationships/slideLayout" Target="../slideLayouts/slideLayout6.xml"/><Relationship Id="rId6" Type="http://schemas.openxmlformats.org/officeDocument/2006/relationships/slide" Target="slide6.xml"/><Relationship Id="rId11" Type="http://schemas.openxmlformats.org/officeDocument/2006/relationships/slide" Target="slide22.xml"/><Relationship Id="rId24" Type="http://schemas.openxmlformats.org/officeDocument/2006/relationships/slide" Target="slide9.xml"/><Relationship Id="rId5" Type="http://schemas.openxmlformats.org/officeDocument/2006/relationships/slide" Target="slide5.xml"/><Relationship Id="rId15" Type="http://schemas.openxmlformats.org/officeDocument/2006/relationships/slide" Target="slide18.xml"/><Relationship Id="rId23" Type="http://schemas.openxmlformats.org/officeDocument/2006/relationships/slide" Target="slide10.xml"/><Relationship Id="rId10" Type="http://schemas.openxmlformats.org/officeDocument/2006/relationships/slide" Target="slide23.xml"/><Relationship Id="rId19" Type="http://schemas.openxmlformats.org/officeDocument/2006/relationships/slide" Target="slide14.xml"/><Relationship Id="rId4" Type="http://schemas.openxmlformats.org/officeDocument/2006/relationships/slide" Target="slide4.xml"/><Relationship Id="rId9" Type="http://schemas.openxmlformats.org/officeDocument/2006/relationships/slide" Target="slide24.xml"/><Relationship Id="rId14" Type="http://schemas.openxmlformats.org/officeDocument/2006/relationships/slide" Target="slide19.xml"/><Relationship Id="rId22" Type="http://schemas.openxmlformats.org/officeDocument/2006/relationships/slide" Target="slide11.xml"/><Relationship Id="rId27" Type="http://schemas.openxmlformats.org/officeDocument/2006/relationships/slide" Target="slide27.xml"/></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1981200" y="274638"/>
            <a:ext cx="8229600" cy="487362"/>
          </a:xfrm>
        </p:spPr>
        <p:txBody>
          <a:bodyPr>
            <a:normAutofit fontScale="90000"/>
          </a:bodyPr>
          <a:lstStyle/>
          <a:p>
            <a:pPr eaLnBrk="1" hangingPunct="1">
              <a:defRPr/>
            </a:pPr>
            <a:r>
              <a:rPr lang="en-US" altLang="en-US" sz="4000"/>
              <a:t>Jeopardy</a:t>
            </a:r>
          </a:p>
        </p:txBody>
      </p:sp>
      <p:sp>
        <p:nvSpPr>
          <p:cNvPr id="4099" name="AutoShape 5">
            <a:hlinkClick r:id="rId2" action="ppaction://hlinksldjump"/>
          </p:cNvPr>
          <p:cNvSpPr>
            <a:spLocks noChangeArrowheads="1"/>
          </p:cNvSpPr>
          <p:nvPr/>
        </p:nvSpPr>
        <p:spPr bwMode="auto">
          <a:xfrm>
            <a:off x="1981200" y="18288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dirty="0">
                <a:latin typeface="Times" panose="02020603050405020304" pitchFamily="18" charset="0"/>
                <a:hlinkClick r:id="rId2" action="ppaction://hlinksldjump"/>
              </a:rPr>
              <a:t>$100</a:t>
            </a:r>
            <a:endParaRPr lang="en-US" altLang="en-US" sz="2400" dirty="0">
              <a:latin typeface="Times" panose="02020603050405020304" pitchFamily="18" charset="0"/>
            </a:endParaRPr>
          </a:p>
        </p:txBody>
      </p:sp>
      <p:sp>
        <p:nvSpPr>
          <p:cNvPr id="4100" name="AutoShape 6"/>
          <p:cNvSpPr>
            <a:spLocks noChangeArrowheads="1"/>
          </p:cNvSpPr>
          <p:nvPr/>
        </p:nvSpPr>
        <p:spPr bwMode="auto">
          <a:xfrm>
            <a:off x="2057400" y="838200"/>
            <a:ext cx="1524000" cy="762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dirty="0" smtClean="0">
                <a:latin typeface="Times" panose="02020603050405020304" pitchFamily="18" charset="0"/>
              </a:rPr>
              <a:t>Momentum</a:t>
            </a:r>
            <a:endParaRPr lang="en-US" altLang="en-US" sz="2400" dirty="0">
              <a:latin typeface="Times" panose="02020603050405020304" pitchFamily="18" charset="0"/>
            </a:endParaRPr>
          </a:p>
        </p:txBody>
      </p:sp>
      <p:sp>
        <p:nvSpPr>
          <p:cNvPr id="4101" name="AutoShape 7"/>
          <p:cNvSpPr>
            <a:spLocks noChangeArrowheads="1"/>
          </p:cNvSpPr>
          <p:nvPr/>
        </p:nvSpPr>
        <p:spPr bwMode="auto">
          <a:xfrm>
            <a:off x="3657600" y="838200"/>
            <a:ext cx="1524000" cy="762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dirty="0" smtClean="0">
                <a:latin typeface="Times" panose="02020603050405020304" pitchFamily="18" charset="0"/>
              </a:rPr>
              <a:t>Work</a:t>
            </a:r>
            <a:endParaRPr lang="en-US" altLang="en-US" sz="2400" dirty="0">
              <a:latin typeface="Times" panose="02020603050405020304" pitchFamily="18" charset="0"/>
            </a:endParaRPr>
          </a:p>
        </p:txBody>
      </p:sp>
      <p:sp>
        <p:nvSpPr>
          <p:cNvPr id="4102" name="AutoShape 8"/>
          <p:cNvSpPr>
            <a:spLocks noChangeArrowheads="1"/>
          </p:cNvSpPr>
          <p:nvPr/>
        </p:nvSpPr>
        <p:spPr bwMode="auto">
          <a:xfrm>
            <a:off x="5334000" y="838200"/>
            <a:ext cx="1524000" cy="762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dirty="0" smtClean="0">
                <a:latin typeface="Times" panose="02020603050405020304" pitchFamily="18" charset="0"/>
              </a:rPr>
              <a:t>Power</a:t>
            </a:r>
            <a:endParaRPr lang="en-US" altLang="en-US" sz="2400" dirty="0">
              <a:latin typeface="Times" panose="02020603050405020304" pitchFamily="18" charset="0"/>
            </a:endParaRPr>
          </a:p>
        </p:txBody>
      </p:sp>
      <p:sp>
        <p:nvSpPr>
          <p:cNvPr id="4103" name="AutoShape 9"/>
          <p:cNvSpPr>
            <a:spLocks noChangeArrowheads="1"/>
          </p:cNvSpPr>
          <p:nvPr/>
        </p:nvSpPr>
        <p:spPr bwMode="auto">
          <a:xfrm>
            <a:off x="6934200" y="838200"/>
            <a:ext cx="1524000" cy="762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dirty="0" smtClean="0">
                <a:latin typeface="Times" panose="02020603050405020304" pitchFamily="18" charset="0"/>
              </a:rPr>
              <a:t>Energy</a:t>
            </a:r>
            <a:endParaRPr lang="en-US" altLang="en-US" sz="2400" dirty="0">
              <a:latin typeface="Times" panose="02020603050405020304" pitchFamily="18" charset="0"/>
            </a:endParaRPr>
          </a:p>
        </p:txBody>
      </p:sp>
      <p:sp>
        <p:nvSpPr>
          <p:cNvPr id="4104" name="AutoShape 10"/>
          <p:cNvSpPr>
            <a:spLocks noChangeArrowheads="1"/>
          </p:cNvSpPr>
          <p:nvPr/>
        </p:nvSpPr>
        <p:spPr bwMode="auto">
          <a:xfrm>
            <a:off x="8610600" y="838200"/>
            <a:ext cx="1524000" cy="762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dirty="0" smtClean="0">
                <a:latin typeface="Times" panose="02020603050405020304" pitchFamily="18" charset="0"/>
              </a:rPr>
              <a:t>Random</a:t>
            </a:r>
            <a:endParaRPr lang="en-US" altLang="en-US" sz="2400" dirty="0">
              <a:latin typeface="Times" panose="02020603050405020304" pitchFamily="18" charset="0"/>
            </a:endParaRPr>
          </a:p>
        </p:txBody>
      </p:sp>
      <p:sp>
        <p:nvSpPr>
          <p:cNvPr id="4105" name="AutoShape 11">
            <a:hlinkClick r:id="rId3" action="ppaction://hlinksldjump"/>
          </p:cNvPr>
          <p:cNvSpPr>
            <a:spLocks noChangeArrowheads="1"/>
          </p:cNvSpPr>
          <p:nvPr/>
        </p:nvSpPr>
        <p:spPr bwMode="auto">
          <a:xfrm>
            <a:off x="1981200" y="27432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3" action="ppaction://hlinksldjump"/>
              </a:rPr>
              <a:t>$200</a:t>
            </a:r>
            <a:endParaRPr lang="en-US" altLang="en-US" sz="2400">
              <a:latin typeface="Times" panose="02020603050405020304" pitchFamily="18" charset="0"/>
            </a:endParaRPr>
          </a:p>
        </p:txBody>
      </p:sp>
      <p:sp>
        <p:nvSpPr>
          <p:cNvPr id="4106" name="AutoShape 12">
            <a:hlinkClick r:id="rId4" action="ppaction://hlinksldjump"/>
          </p:cNvPr>
          <p:cNvSpPr>
            <a:spLocks noChangeArrowheads="1"/>
          </p:cNvSpPr>
          <p:nvPr/>
        </p:nvSpPr>
        <p:spPr bwMode="auto">
          <a:xfrm>
            <a:off x="1981200" y="36576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4" action="ppaction://hlinksldjump"/>
              </a:rPr>
              <a:t>$300</a:t>
            </a:r>
            <a:endParaRPr lang="en-US" altLang="en-US" sz="2400">
              <a:latin typeface="Times" panose="02020603050405020304" pitchFamily="18" charset="0"/>
            </a:endParaRPr>
          </a:p>
        </p:txBody>
      </p:sp>
      <p:sp>
        <p:nvSpPr>
          <p:cNvPr id="4107" name="AutoShape 13">
            <a:hlinkClick r:id="rId5" action="ppaction://hlinksldjump"/>
          </p:cNvPr>
          <p:cNvSpPr>
            <a:spLocks noChangeArrowheads="1"/>
          </p:cNvSpPr>
          <p:nvPr/>
        </p:nvSpPr>
        <p:spPr bwMode="auto">
          <a:xfrm>
            <a:off x="1981200" y="45720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5" action="ppaction://hlinksldjump"/>
              </a:rPr>
              <a:t>$400</a:t>
            </a:r>
            <a:endParaRPr lang="en-US" altLang="en-US" sz="2400">
              <a:latin typeface="Times" panose="02020603050405020304" pitchFamily="18" charset="0"/>
            </a:endParaRPr>
          </a:p>
        </p:txBody>
      </p:sp>
      <p:sp>
        <p:nvSpPr>
          <p:cNvPr id="4108" name="AutoShape 14">
            <a:hlinkClick r:id="rId6" action="ppaction://hlinksldjump"/>
          </p:cNvPr>
          <p:cNvSpPr>
            <a:spLocks noChangeArrowheads="1"/>
          </p:cNvSpPr>
          <p:nvPr/>
        </p:nvSpPr>
        <p:spPr bwMode="auto">
          <a:xfrm>
            <a:off x="1981200" y="54864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6" action="ppaction://hlinksldjump"/>
              </a:rPr>
              <a:t>$500</a:t>
            </a:r>
            <a:endParaRPr lang="en-US" altLang="en-US" sz="2400">
              <a:latin typeface="Times" panose="02020603050405020304" pitchFamily="18" charset="0"/>
            </a:endParaRPr>
          </a:p>
        </p:txBody>
      </p:sp>
      <p:sp>
        <p:nvSpPr>
          <p:cNvPr id="4109" name="AutoShape 15">
            <a:hlinkClick r:id="rId7" action="ppaction://hlinksldjump"/>
          </p:cNvPr>
          <p:cNvSpPr>
            <a:spLocks noChangeArrowheads="1"/>
          </p:cNvSpPr>
          <p:nvPr/>
        </p:nvSpPr>
        <p:spPr bwMode="auto">
          <a:xfrm>
            <a:off x="8610600" y="54864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7" action="ppaction://hlinksldjump"/>
              </a:rPr>
              <a:t>$500</a:t>
            </a:r>
            <a:endParaRPr lang="en-US" altLang="en-US" sz="2400">
              <a:latin typeface="Times" panose="02020603050405020304" pitchFamily="18" charset="0"/>
            </a:endParaRPr>
          </a:p>
        </p:txBody>
      </p:sp>
      <p:sp>
        <p:nvSpPr>
          <p:cNvPr id="4110" name="AutoShape 16">
            <a:hlinkClick r:id="rId8" action="ppaction://hlinksldjump"/>
          </p:cNvPr>
          <p:cNvSpPr>
            <a:spLocks noChangeArrowheads="1"/>
          </p:cNvSpPr>
          <p:nvPr/>
        </p:nvSpPr>
        <p:spPr bwMode="auto">
          <a:xfrm>
            <a:off x="8610600" y="45720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8" action="ppaction://hlinksldjump"/>
              </a:rPr>
              <a:t>$400</a:t>
            </a:r>
            <a:endParaRPr lang="en-US" altLang="en-US" sz="2400">
              <a:latin typeface="Times" panose="02020603050405020304" pitchFamily="18" charset="0"/>
            </a:endParaRPr>
          </a:p>
        </p:txBody>
      </p:sp>
      <p:sp>
        <p:nvSpPr>
          <p:cNvPr id="4111" name="AutoShape 17">
            <a:hlinkClick r:id="rId9" action="ppaction://hlinksldjump"/>
          </p:cNvPr>
          <p:cNvSpPr>
            <a:spLocks noChangeArrowheads="1"/>
          </p:cNvSpPr>
          <p:nvPr/>
        </p:nvSpPr>
        <p:spPr bwMode="auto">
          <a:xfrm>
            <a:off x="8610600" y="36576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9" action="ppaction://hlinksldjump"/>
              </a:rPr>
              <a:t>$300</a:t>
            </a:r>
            <a:endParaRPr lang="en-US" altLang="en-US" sz="2400">
              <a:latin typeface="Times" panose="02020603050405020304" pitchFamily="18" charset="0"/>
            </a:endParaRPr>
          </a:p>
        </p:txBody>
      </p:sp>
      <p:sp>
        <p:nvSpPr>
          <p:cNvPr id="4112" name="AutoShape 18">
            <a:hlinkClick r:id="rId10" action="ppaction://hlinksldjump"/>
          </p:cNvPr>
          <p:cNvSpPr>
            <a:spLocks noChangeArrowheads="1"/>
          </p:cNvSpPr>
          <p:nvPr/>
        </p:nvSpPr>
        <p:spPr bwMode="auto">
          <a:xfrm>
            <a:off x="8610600" y="27432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0" action="ppaction://hlinksldjump"/>
              </a:rPr>
              <a:t>$200</a:t>
            </a:r>
            <a:endParaRPr lang="en-US" altLang="en-US" sz="2400">
              <a:latin typeface="Times" panose="02020603050405020304" pitchFamily="18" charset="0"/>
            </a:endParaRPr>
          </a:p>
        </p:txBody>
      </p:sp>
      <p:sp>
        <p:nvSpPr>
          <p:cNvPr id="4113" name="AutoShape 19">
            <a:hlinkClick r:id="rId11" action="ppaction://hlinksldjump"/>
          </p:cNvPr>
          <p:cNvSpPr>
            <a:spLocks noChangeArrowheads="1"/>
          </p:cNvSpPr>
          <p:nvPr/>
        </p:nvSpPr>
        <p:spPr bwMode="auto">
          <a:xfrm>
            <a:off x="8610600" y="18288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1" action="ppaction://hlinksldjump"/>
              </a:rPr>
              <a:t>$100</a:t>
            </a:r>
            <a:endParaRPr lang="en-US" altLang="en-US" sz="2400">
              <a:latin typeface="Times" panose="02020603050405020304" pitchFamily="18" charset="0"/>
            </a:endParaRPr>
          </a:p>
        </p:txBody>
      </p:sp>
      <p:sp>
        <p:nvSpPr>
          <p:cNvPr id="4114" name="AutoShape 20">
            <a:hlinkClick r:id="rId12" action="ppaction://hlinksldjump"/>
          </p:cNvPr>
          <p:cNvSpPr>
            <a:spLocks noChangeArrowheads="1"/>
          </p:cNvSpPr>
          <p:nvPr/>
        </p:nvSpPr>
        <p:spPr bwMode="auto">
          <a:xfrm>
            <a:off x="6934200" y="54864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2" action="ppaction://hlinksldjump"/>
              </a:rPr>
              <a:t>$500</a:t>
            </a:r>
            <a:endParaRPr lang="en-US" altLang="en-US" sz="2400">
              <a:latin typeface="Times" panose="02020603050405020304" pitchFamily="18" charset="0"/>
            </a:endParaRPr>
          </a:p>
        </p:txBody>
      </p:sp>
      <p:sp>
        <p:nvSpPr>
          <p:cNvPr id="4115" name="AutoShape 21">
            <a:hlinkClick r:id="rId13" action="ppaction://hlinksldjump"/>
          </p:cNvPr>
          <p:cNvSpPr>
            <a:spLocks noChangeArrowheads="1"/>
          </p:cNvSpPr>
          <p:nvPr/>
        </p:nvSpPr>
        <p:spPr bwMode="auto">
          <a:xfrm>
            <a:off x="6934200" y="45720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3" action="ppaction://hlinksldjump"/>
              </a:rPr>
              <a:t>$400</a:t>
            </a:r>
            <a:endParaRPr lang="en-US" altLang="en-US" sz="2400">
              <a:latin typeface="Times" panose="02020603050405020304" pitchFamily="18" charset="0"/>
            </a:endParaRPr>
          </a:p>
        </p:txBody>
      </p:sp>
      <p:sp>
        <p:nvSpPr>
          <p:cNvPr id="4116" name="AutoShape 22">
            <a:hlinkClick r:id="rId14" action="ppaction://hlinksldjump"/>
          </p:cNvPr>
          <p:cNvSpPr>
            <a:spLocks noChangeArrowheads="1"/>
          </p:cNvSpPr>
          <p:nvPr/>
        </p:nvSpPr>
        <p:spPr bwMode="auto">
          <a:xfrm>
            <a:off x="6934200" y="36576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4" action="ppaction://hlinksldjump"/>
              </a:rPr>
              <a:t>$300</a:t>
            </a:r>
            <a:endParaRPr lang="en-US" altLang="en-US" sz="2400">
              <a:latin typeface="Times" panose="02020603050405020304" pitchFamily="18" charset="0"/>
            </a:endParaRPr>
          </a:p>
        </p:txBody>
      </p:sp>
      <p:sp>
        <p:nvSpPr>
          <p:cNvPr id="4117" name="AutoShape 23">
            <a:hlinkClick r:id="rId15" action="ppaction://hlinksldjump"/>
          </p:cNvPr>
          <p:cNvSpPr>
            <a:spLocks noChangeArrowheads="1"/>
          </p:cNvSpPr>
          <p:nvPr/>
        </p:nvSpPr>
        <p:spPr bwMode="auto">
          <a:xfrm>
            <a:off x="6934200" y="27432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5" action="ppaction://hlinksldjump"/>
              </a:rPr>
              <a:t>$200</a:t>
            </a:r>
            <a:endParaRPr lang="en-US" altLang="en-US" sz="2400">
              <a:latin typeface="Times" panose="02020603050405020304" pitchFamily="18" charset="0"/>
            </a:endParaRPr>
          </a:p>
        </p:txBody>
      </p:sp>
      <p:sp>
        <p:nvSpPr>
          <p:cNvPr id="4118" name="AutoShape 24">
            <a:hlinkClick r:id="rId16" action="ppaction://hlinksldjump"/>
          </p:cNvPr>
          <p:cNvSpPr>
            <a:spLocks noChangeArrowheads="1"/>
          </p:cNvSpPr>
          <p:nvPr/>
        </p:nvSpPr>
        <p:spPr bwMode="auto">
          <a:xfrm>
            <a:off x="6934200" y="18288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6" action="ppaction://hlinksldjump"/>
              </a:rPr>
              <a:t>$100</a:t>
            </a:r>
            <a:endParaRPr lang="en-US" altLang="en-US" sz="2400">
              <a:latin typeface="Times" panose="02020603050405020304" pitchFamily="18" charset="0"/>
            </a:endParaRPr>
          </a:p>
        </p:txBody>
      </p:sp>
      <p:sp>
        <p:nvSpPr>
          <p:cNvPr id="4119" name="AutoShape 25">
            <a:hlinkClick r:id="rId17" action="ppaction://hlinksldjump"/>
          </p:cNvPr>
          <p:cNvSpPr>
            <a:spLocks noChangeArrowheads="1"/>
          </p:cNvSpPr>
          <p:nvPr/>
        </p:nvSpPr>
        <p:spPr bwMode="auto">
          <a:xfrm>
            <a:off x="5334000" y="54864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7" action="ppaction://hlinksldjump"/>
              </a:rPr>
              <a:t>$500</a:t>
            </a:r>
            <a:endParaRPr lang="en-US" altLang="en-US" sz="2400">
              <a:latin typeface="Times" panose="02020603050405020304" pitchFamily="18" charset="0"/>
            </a:endParaRPr>
          </a:p>
        </p:txBody>
      </p:sp>
      <p:sp>
        <p:nvSpPr>
          <p:cNvPr id="4120" name="AutoShape 26">
            <a:hlinkClick r:id="rId18" action="ppaction://hlinksldjump"/>
          </p:cNvPr>
          <p:cNvSpPr>
            <a:spLocks noChangeArrowheads="1"/>
          </p:cNvSpPr>
          <p:nvPr/>
        </p:nvSpPr>
        <p:spPr bwMode="auto">
          <a:xfrm>
            <a:off x="5334000" y="45720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8" action="ppaction://hlinksldjump"/>
              </a:rPr>
              <a:t>$400</a:t>
            </a:r>
            <a:endParaRPr lang="en-US" altLang="en-US" sz="2400">
              <a:latin typeface="Times" panose="02020603050405020304" pitchFamily="18" charset="0"/>
            </a:endParaRPr>
          </a:p>
        </p:txBody>
      </p:sp>
      <p:sp>
        <p:nvSpPr>
          <p:cNvPr id="4121" name="AutoShape 27">
            <a:hlinkClick r:id="rId19" action="ppaction://hlinksldjump"/>
          </p:cNvPr>
          <p:cNvSpPr>
            <a:spLocks noChangeArrowheads="1"/>
          </p:cNvSpPr>
          <p:nvPr/>
        </p:nvSpPr>
        <p:spPr bwMode="auto">
          <a:xfrm>
            <a:off x="5334000" y="36576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19" action="ppaction://hlinksldjump"/>
              </a:rPr>
              <a:t>$300</a:t>
            </a:r>
            <a:endParaRPr lang="en-US" altLang="en-US" sz="2400">
              <a:latin typeface="Times" panose="02020603050405020304" pitchFamily="18" charset="0"/>
            </a:endParaRPr>
          </a:p>
        </p:txBody>
      </p:sp>
      <p:sp>
        <p:nvSpPr>
          <p:cNvPr id="4122" name="AutoShape 28">
            <a:hlinkClick r:id="rId20" action="ppaction://hlinksldjump"/>
          </p:cNvPr>
          <p:cNvSpPr>
            <a:spLocks noChangeArrowheads="1"/>
          </p:cNvSpPr>
          <p:nvPr/>
        </p:nvSpPr>
        <p:spPr bwMode="auto">
          <a:xfrm>
            <a:off x="5334000" y="27432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0" action="ppaction://hlinksldjump"/>
              </a:rPr>
              <a:t>$200</a:t>
            </a:r>
            <a:endParaRPr lang="en-US" altLang="en-US" sz="2400">
              <a:latin typeface="Times" panose="02020603050405020304" pitchFamily="18" charset="0"/>
            </a:endParaRPr>
          </a:p>
        </p:txBody>
      </p:sp>
      <p:sp>
        <p:nvSpPr>
          <p:cNvPr id="4123" name="AutoShape 29">
            <a:hlinkClick r:id="rId21" action="ppaction://hlinksldjump"/>
          </p:cNvPr>
          <p:cNvSpPr>
            <a:spLocks noChangeArrowheads="1"/>
          </p:cNvSpPr>
          <p:nvPr/>
        </p:nvSpPr>
        <p:spPr bwMode="auto">
          <a:xfrm>
            <a:off x="5334000" y="18288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1" action="ppaction://hlinksldjump"/>
              </a:rPr>
              <a:t>$100</a:t>
            </a:r>
            <a:endParaRPr lang="en-US" altLang="en-US" sz="2400">
              <a:latin typeface="Times" panose="02020603050405020304" pitchFamily="18" charset="0"/>
            </a:endParaRPr>
          </a:p>
        </p:txBody>
      </p:sp>
      <p:sp>
        <p:nvSpPr>
          <p:cNvPr id="4124" name="AutoShape 30">
            <a:hlinkClick r:id="rId22" action="ppaction://hlinksldjump"/>
          </p:cNvPr>
          <p:cNvSpPr>
            <a:spLocks noChangeArrowheads="1"/>
          </p:cNvSpPr>
          <p:nvPr/>
        </p:nvSpPr>
        <p:spPr bwMode="auto">
          <a:xfrm>
            <a:off x="3657600" y="54864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2" action="ppaction://hlinksldjump"/>
              </a:rPr>
              <a:t>$500</a:t>
            </a:r>
            <a:endParaRPr lang="en-US" altLang="en-US" sz="2400">
              <a:latin typeface="Times" panose="02020603050405020304" pitchFamily="18" charset="0"/>
            </a:endParaRPr>
          </a:p>
        </p:txBody>
      </p:sp>
      <p:sp>
        <p:nvSpPr>
          <p:cNvPr id="4125" name="AutoShape 31">
            <a:hlinkClick r:id="rId22" action="ppaction://hlinksldjump"/>
          </p:cNvPr>
          <p:cNvSpPr>
            <a:spLocks noChangeArrowheads="1"/>
          </p:cNvSpPr>
          <p:nvPr/>
        </p:nvSpPr>
        <p:spPr bwMode="auto">
          <a:xfrm>
            <a:off x="3657600" y="45720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3" action="ppaction://hlinksldjump"/>
              </a:rPr>
              <a:t>$400</a:t>
            </a:r>
            <a:endParaRPr lang="en-US" altLang="en-US" sz="2400">
              <a:latin typeface="Times" panose="02020603050405020304" pitchFamily="18" charset="0"/>
            </a:endParaRPr>
          </a:p>
        </p:txBody>
      </p:sp>
      <p:sp>
        <p:nvSpPr>
          <p:cNvPr id="4126" name="AutoShape 32">
            <a:hlinkClick r:id="rId24" action="ppaction://hlinksldjump"/>
          </p:cNvPr>
          <p:cNvSpPr>
            <a:spLocks noChangeArrowheads="1"/>
          </p:cNvSpPr>
          <p:nvPr/>
        </p:nvSpPr>
        <p:spPr bwMode="auto">
          <a:xfrm>
            <a:off x="3657600" y="36576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4" action="ppaction://hlinksldjump"/>
              </a:rPr>
              <a:t>$300</a:t>
            </a:r>
            <a:endParaRPr lang="en-US" altLang="en-US" sz="2400">
              <a:latin typeface="Times" panose="02020603050405020304" pitchFamily="18" charset="0"/>
            </a:endParaRPr>
          </a:p>
        </p:txBody>
      </p:sp>
      <p:sp>
        <p:nvSpPr>
          <p:cNvPr id="4127" name="AutoShape 33">
            <a:hlinkClick r:id="rId25" action="ppaction://hlinksldjump"/>
          </p:cNvPr>
          <p:cNvSpPr>
            <a:spLocks noChangeArrowheads="1"/>
          </p:cNvSpPr>
          <p:nvPr/>
        </p:nvSpPr>
        <p:spPr bwMode="auto">
          <a:xfrm>
            <a:off x="3657600" y="27432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5" action="ppaction://hlinksldjump"/>
              </a:rPr>
              <a:t>$200</a:t>
            </a:r>
            <a:endParaRPr lang="en-US" altLang="en-US" sz="2400">
              <a:latin typeface="Times" panose="02020603050405020304" pitchFamily="18" charset="0"/>
            </a:endParaRPr>
          </a:p>
        </p:txBody>
      </p:sp>
      <p:sp>
        <p:nvSpPr>
          <p:cNvPr id="4128" name="AutoShape 34">
            <a:hlinkClick r:id="rId26" action="ppaction://hlinksldjump"/>
          </p:cNvPr>
          <p:cNvSpPr>
            <a:spLocks noChangeArrowheads="1"/>
          </p:cNvSpPr>
          <p:nvPr/>
        </p:nvSpPr>
        <p:spPr bwMode="auto">
          <a:xfrm>
            <a:off x="3657600" y="1828800"/>
            <a:ext cx="1524000" cy="762000"/>
          </a:xfrm>
          <a:prstGeom prst="flowChartAlternateProcess">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2400">
                <a:latin typeface="Times" panose="02020603050405020304" pitchFamily="18" charset="0"/>
                <a:hlinkClick r:id="rId26" action="ppaction://hlinksldjump"/>
              </a:rPr>
              <a:t>$100</a:t>
            </a:r>
            <a:endParaRPr lang="en-US" altLang="en-US" sz="2400">
              <a:latin typeface="Times" panose="02020603050405020304" pitchFamily="18" charset="0"/>
            </a:endParaRPr>
          </a:p>
        </p:txBody>
      </p:sp>
      <p:sp>
        <p:nvSpPr>
          <p:cNvPr id="2083" name="Rectangle 35">
            <a:hlinkClick r:id="rId27" action="ppaction://hlinksldjump"/>
          </p:cNvPr>
          <p:cNvSpPr>
            <a:spLocks noChangeArrowheads="1"/>
          </p:cNvSpPr>
          <p:nvPr/>
        </p:nvSpPr>
        <p:spPr bwMode="auto">
          <a:xfrm>
            <a:off x="1981200" y="6218238"/>
            <a:ext cx="82296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1pPr>
            <a:lvl2pPr algn="ctr">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2pPr>
            <a:lvl3pPr algn="ctr">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3pPr>
            <a:lvl4pPr algn="ctr">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4pPr>
            <a:lvl5pPr algn="ctr">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9pPr>
          </a:lstStyle>
          <a:p>
            <a:pPr eaLnBrk="1" hangingPunct="1">
              <a:defRPr/>
            </a:pPr>
            <a:r>
              <a:rPr lang="en-US" altLang="en-US" sz="2800"/>
              <a:t>Final Jeopardy</a:t>
            </a:r>
          </a:p>
        </p:txBody>
      </p:sp>
    </p:spTree>
    <p:extLst>
      <p:ext uri="{BB962C8B-B14F-4D97-AF65-F5344CB8AC3E}">
        <p14:creationId xmlns:p14="http://schemas.microsoft.com/office/powerpoint/2010/main" val="7577688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defRPr/>
            </a:pPr>
            <a:r>
              <a:rPr lang="en-US" altLang="en-US" smtClean="0"/>
              <a:t>2 - $400</a:t>
            </a:r>
          </a:p>
        </p:txBody>
      </p:sp>
      <p:sp>
        <p:nvSpPr>
          <p:cNvPr id="13315"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0773"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dirty="0">
                <a:effectLst/>
              </a:rPr>
              <a:t>A </a:t>
            </a:r>
            <a:r>
              <a:rPr lang="en-US" dirty="0" smtClean="0">
                <a:effectLst/>
              </a:rPr>
              <a:t>46.9N </a:t>
            </a:r>
            <a:r>
              <a:rPr lang="en-US" dirty="0">
                <a:effectLst/>
              </a:rPr>
              <a:t>force act on a block at an angle of </a:t>
            </a:r>
            <a:r>
              <a:rPr lang="en-US" dirty="0" smtClean="0">
                <a:effectLst/>
              </a:rPr>
              <a:t>87 </a:t>
            </a:r>
            <a:r>
              <a:rPr lang="en-US" dirty="0">
                <a:effectLst/>
              </a:rPr>
              <a:t>degrees with the horizontal. The block moves a distance of </a:t>
            </a:r>
            <a:r>
              <a:rPr lang="en-US" dirty="0" smtClean="0">
                <a:effectLst/>
              </a:rPr>
              <a:t>19.3m</a:t>
            </a:r>
            <a:r>
              <a:rPr lang="en-US" dirty="0">
                <a:effectLst/>
              </a:rPr>
              <a:t>. How much work is done by the applied </a:t>
            </a:r>
            <a:r>
              <a:rPr lang="en-US" dirty="0" smtClean="0">
                <a:effectLst/>
              </a:rPr>
              <a:t>force?</a:t>
            </a:r>
            <a:endParaRPr lang="en-US" altLang="en-US" dirty="0">
              <a:effectLst/>
            </a:endParaRPr>
          </a:p>
        </p:txBody>
      </p:sp>
      <p:sp>
        <p:nvSpPr>
          <p:cNvPr id="160774"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47.37 N</a:t>
            </a:r>
            <a:endParaRPr lang="en-US" altLang="en-US" dirty="0">
              <a:effectLst/>
            </a:endParaRPr>
          </a:p>
        </p:txBody>
      </p:sp>
    </p:spTree>
    <p:extLst>
      <p:ext uri="{BB962C8B-B14F-4D97-AF65-F5344CB8AC3E}">
        <p14:creationId xmlns:p14="http://schemas.microsoft.com/office/powerpoint/2010/main" val="261721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0774">
                                            <p:txEl>
                                              <p:pRg st="0" end="0"/>
                                            </p:txEl>
                                          </p:spTgt>
                                        </p:tgtEl>
                                        <p:attrNameLst>
                                          <p:attrName>style.visibility</p:attrName>
                                        </p:attrNameLst>
                                      </p:cBhvr>
                                      <p:to>
                                        <p:strVal val="visible"/>
                                      </p:to>
                                    </p:set>
                                    <p:anim calcmode="lin" valueType="num">
                                      <p:cBhvr additive="base">
                                        <p:cTn id="7" dur="500" fill="hold"/>
                                        <p:tgtEl>
                                          <p:spTgt spid="1607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07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r>
              <a:rPr lang="en-US" altLang="en-US" smtClean="0"/>
              <a:t>2 - $500</a:t>
            </a:r>
          </a:p>
        </p:txBody>
      </p:sp>
      <p:sp>
        <p:nvSpPr>
          <p:cNvPr id="14339"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1797"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dirty="0">
                <a:effectLst/>
              </a:rPr>
              <a:t>A </a:t>
            </a:r>
            <a:r>
              <a:rPr lang="en-US" dirty="0" smtClean="0">
                <a:effectLst/>
              </a:rPr>
              <a:t>10 </a:t>
            </a:r>
            <a:r>
              <a:rPr lang="en-US" dirty="0">
                <a:effectLst/>
              </a:rPr>
              <a:t>N force acts on an object at an angle of </a:t>
            </a:r>
            <a:r>
              <a:rPr lang="en-US" dirty="0" smtClean="0">
                <a:effectLst/>
              </a:rPr>
              <a:t>35 </a:t>
            </a:r>
            <a:r>
              <a:rPr lang="en-US" dirty="0">
                <a:effectLst/>
              </a:rPr>
              <a:t>degrees to the horizontal. </a:t>
            </a:r>
            <a:r>
              <a:rPr lang="en-US" dirty="0" smtClean="0">
                <a:effectLst/>
              </a:rPr>
              <a:t>The </a:t>
            </a:r>
            <a:r>
              <a:rPr lang="en-US" dirty="0">
                <a:effectLst/>
              </a:rPr>
              <a:t>amount of work done is </a:t>
            </a:r>
            <a:r>
              <a:rPr lang="en-US" dirty="0" smtClean="0">
                <a:effectLst/>
              </a:rPr>
              <a:t>123J</a:t>
            </a:r>
            <a:r>
              <a:rPr lang="en-US" dirty="0">
                <a:effectLst/>
              </a:rPr>
              <a:t>.  What distance was the object </a:t>
            </a:r>
            <a:r>
              <a:rPr lang="en-US" dirty="0" smtClean="0">
                <a:effectLst/>
              </a:rPr>
              <a:t>moved?</a:t>
            </a:r>
            <a:endParaRPr lang="en-US" altLang="en-US" dirty="0">
              <a:effectLst/>
            </a:endParaRPr>
          </a:p>
        </p:txBody>
      </p:sp>
      <p:sp>
        <p:nvSpPr>
          <p:cNvPr id="161798"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15.015 meters</a:t>
            </a:r>
            <a:endParaRPr lang="en-US" altLang="en-US" dirty="0">
              <a:effectLst/>
            </a:endParaRPr>
          </a:p>
        </p:txBody>
      </p:sp>
    </p:spTree>
    <p:extLst>
      <p:ext uri="{BB962C8B-B14F-4D97-AF65-F5344CB8AC3E}">
        <p14:creationId xmlns:p14="http://schemas.microsoft.com/office/powerpoint/2010/main" val="3526416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1798">
                                            <p:txEl>
                                              <p:pRg st="0" end="0"/>
                                            </p:txEl>
                                          </p:spTgt>
                                        </p:tgtEl>
                                        <p:attrNameLst>
                                          <p:attrName>style.visibility</p:attrName>
                                        </p:attrNameLst>
                                      </p:cBhvr>
                                      <p:to>
                                        <p:strVal val="visible"/>
                                      </p:to>
                                    </p:set>
                                    <p:anim calcmode="lin" valueType="num">
                                      <p:cBhvr additive="base">
                                        <p:cTn id="7" dur="500" fill="hold"/>
                                        <p:tgtEl>
                                          <p:spTgt spid="1617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179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defRPr/>
            </a:pPr>
            <a:r>
              <a:rPr lang="en-US" altLang="en-US" smtClean="0"/>
              <a:t>3 - $100</a:t>
            </a:r>
          </a:p>
        </p:txBody>
      </p:sp>
      <p:sp>
        <p:nvSpPr>
          <p:cNvPr id="15363"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2821"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When time increase, what happens to the power?</a:t>
            </a:r>
            <a:endParaRPr lang="en-US" altLang="en-US" dirty="0">
              <a:effectLst/>
            </a:endParaRPr>
          </a:p>
        </p:txBody>
      </p:sp>
      <p:sp>
        <p:nvSpPr>
          <p:cNvPr id="162822"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The power decreases</a:t>
            </a:r>
            <a:endParaRPr lang="en-US" altLang="en-US" dirty="0">
              <a:effectLst/>
            </a:endParaRPr>
          </a:p>
        </p:txBody>
      </p:sp>
    </p:spTree>
    <p:extLst>
      <p:ext uri="{BB962C8B-B14F-4D97-AF65-F5344CB8AC3E}">
        <p14:creationId xmlns:p14="http://schemas.microsoft.com/office/powerpoint/2010/main" val="1209089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2822">
                                            <p:txEl>
                                              <p:pRg st="0" end="0"/>
                                            </p:txEl>
                                          </p:spTgt>
                                        </p:tgtEl>
                                        <p:attrNameLst>
                                          <p:attrName>style.visibility</p:attrName>
                                        </p:attrNameLst>
                                      </p:cBhvr>
                                      <p:to>
                                        <p:strVal val="visible"/>
                                      </p:to>
                                    </p:set>
                                    <p:anim calcmode="lin" valueType="num">
                                      <p:cBhvr additive="base">
                                        <p:cTn id="7" dur="500" fill="hold"/>
                                        <p:tgtEl>
                                          <p:spTgt spid="1628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28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defRPr/>
            </a:pPr>
            <a:r>
              <a:rPr lang="en-US" altLang="en-US" smtClean="0"/>
              <a:t>3 - $200</a:t>
            </a:r>
          </a:p>
        </p:txBody>
      </p:sp>
      <p:sp>
        <p:nvSpPr>
          <p:cNvPr id="16387"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3845"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dirty="0">
                <a:effectLst/>
              </a:rPr>
              <a:t>Using </a:t>
            </a:r>
            <a:r>
              <a:rPr lang="en-US" dirty="0" smtClean="0">
                <a:effectLst/>
              </a:rPr>
              <a:t>900 </a:t>
            </a:r>
            <a:r>
              <a:rPr lang="en-US" dirty="0">
                <a:effectLst/>
              </a:rPr>
              <a:t>J of work, </a:t>
            </a:r>
            <a:r>
              <a:rPr lang="en-US" dirty="0" smtClean="0">
                <a:effectLst/>
              </a:rPr>
              <a:t>an object </a:t>
            </a:r>
            <a:r>
              <a:rPr lang="en-US" dirty="0">
                <a:effectLst/>
              </a:rPr>
              <a:t>is lifted from the ground floor </a:t>
            </a:r>
            <a:r>
              <a:rPr lang="en-US" dirty="0" smtClean="0">
                <a:effectLst/>
              </a:rPr>
              <a:t>to a table in 3.5 seconds</a:t>
            </a:r>
            <a:r>
              <a:rPr lang="en-US" dirty="0">
                <a:effectLst/>
              </a:rPr>
              <a:t>. What power was required in this </a:t>
            </a:r>
            <a:r>
              <a:rPr lang="en-US" dirty="0" smtClean="0">
                <a:effectLst/>
              </a:rPr>
              <a:t>task?</a:t>
            </a:r>
            <a:endParaRPr lang="en-US" altLang="en-US" dirty="0">
              <a:effectLst/>
            </a:endParaRPr>
          </a:p>
        </p:txBody>
      </p:sp>
      <p:sp>
        <p:nvSpPr>
          <p:cNvPr id="163846"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257.14 Watts</a:t>
            </a:r>
            <a:endParaRPr lang="en-US" altLang="en-US" dirty="0">
              <a:effectLst/>
            </a:endParaRPr>
          </a:p>
        </p:txBody>
      </p:sp>
    </p:spTree>
    <p:extLst>
      <p:ext uri="{BB962C8B-B14F-4D97-AF65-F5344CB8AC3E}">
        <p14:creationId xmlns:p14="http://schemas.microsoft.com/office/powerpoint/2010/main" val="2419875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6">
                                            <p:txEl>
                                              <p:pRg st="0" end="0"/>
                                            </p:txEl>
                                          </p:spTgt>
                                        </p:tgtEl>
                                        <p:attrNameLst>
                                          <p:attrName>style.visibility</p:attrName>
                                        </p:attrNameLst>
                                      </p:cBhvr>
                                      <p:to>
                                        <p:strVal val="visible"/>
                                      </p:to>
                                    </p:set>
                                    <p:anim calcmode="lin" valueType="num">
                                      <p:cBhvr additive="base">
                                        <p:cTn id="7" dur="500" fill="hold"/>
                                        <p:tgtEl>
                                          <p:spTgt spid="1638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4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defRPr/>
            </a:pPr>
            <a:r>
              <a:rPr lang="en-US" altLang="en-US" smtClean="0"/>
              <a:t>3 - $300</a:t>
            </a:r>
          </a:p>
        </p:txBody>
      </p:sp>
      <p:sp>
        <p:nvSpPr>
          <p:cNvPr id="17411"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4869"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If you has the mass of 23 kg and you did a push up, which moved your body .5 meters, and you did this in .45 seconds, what was your power? </a:t>
            </a:r>
            <a:endParaRPr lang="en-US" altLang="en-US" dirty="0">
              <a:effectLst/>
            </a:endParaRPr>
          </a:p>
        </p:txBody>
      </p:sp>
      <p:sp>
        <p:nvSpPr>
          <p:cNvPr id="164870"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250.44 W</a:t>
            </a:r>
            <a:endParaRPr lang="en-US" altLang="en-US" dirty="0">
              <a:effectLst/>
            </a:endParaRPr>
          </a:p>
        </p:txBody>
      </p:sp>
    </p:spTree>
    <p:extLst>
      <p:ext uri="{BB962C8B-B14F-4D97-AF65-F5344CB8AC3E}">
        <p14:creationId xmlns:p14="http://schemas.microsoft.com/office/powerpoint/2010/main" val="33926712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4870">
                                            <p:txEl>
                                              <p:pRg st="0" end="0"/>
                                            </p:txEl>
                                          </p:spTgt>
                                        </p:tgtEl>
                                        <p:attrNameLst>
                                          <p:attrName>style.visibility</p:attrName>
                                        </p:attrNameLst>
                                      </p:cBhvr>
                                      <p:to>
                                        <p:strVal val="visible"/>
                                      </p:to>
                                    </p:set>
                                    <p:anim calcmode="lin" valueType="num">
                                      <p:cBhvr additive="base">
                                        <p:cTn id="7" dur="500" fill="hold"/>
                                        <p:tgtEl>
                                          <p:spTgt spid="1648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487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defRPr/>
            </a:pPr>
            <a:r>
              <a:rPr lang="en-US" altLang="en-US" smtClean="0"/>
              <a:t>3 - $400</a:t>
            </a:r>
          </a:p>
        </p:txBody>
      </p:sp>
      <p:sp>
        <p:nvSpPr>
          <p:cNvPr id="18435"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5893"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altLang="en-US">
                <a:effectLst/>
              </a:rPr>
              <a:t>You used 350 watts of power to run up a 10 m flight of stairs in 2.3 seconds. How much force did you have to use?  </a:t>
            </a:r>
            <a:endParaRPr lang="en-US" altLang="en-US" dirty="0">
              <a:effectLst/>
            </a:endParaRPr>
          </a:p>
        </p:txBody>
      </p:sp>
      <p:sp>
        <p:nvSpPr>
          <p:cNvPr id="165894"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80.5 N</a:t>
            </a:r>
            <a:endParaRPr lang="en-US" altLang="en-US" dirty="0">
              <a:effectLst/>
            </a:endParaRPr>
          </a:p>
        </p:txBody>
      </p:sp>
    </p:spTree>
    <p:extLst>
      <p:ext uri="{BB962C8B-B14F-4D97-AF65-F5344CB8AC3E}">
        <p14:creationId xmlns:p14="http://schemas.microsoft.com/office/powerpoint/2010/main" val="1525167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894">
                                            <p:txEl>
                                              <p:pRg st="0" end="0"/>
                                            </p:txEl>
                                          </p:spTgt>
                                        </p:tgtEl>
                                        <p:attrNameLst>
                                          <p:attrName>style.visibility</p:attrName>
                                        </p:attrNameLst>
                                      </p:cBhvr>
                                      <p:to>
                                        <p:strVal val="visible"/>
                                      </p:to>
                                    </p:set>
                                    <p:anim calcmode="lin" valueType="num">
                                      <p:cBhvr additive="base">
                                        <p:cTn id="7" dur="500" fill="hold"/>
                                        <p:tgtEl>
                                          <p:spTgt spid="1658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defRPr/>
            </a:pPr>
            <a:r>
              <a:rPr lang="en-US" altLang="en-US" smtClean="0"/>
              <a:t>3 - $500</a:t>
            </a:r>
          </a:p>
        </p:txBody>
      </p:sp>
      <p:sp>
        <p:nvSpPr>
          <p:cNvPr id="19459"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6917"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A car used 5200 watts of power to travel 13 m and this took 2 seconds. How much force did this take?</a:t>
            </a:r>
            <a:endParaRPr lang="en-US" altLang="en-US" dirty="0">
              <a:effectLst/>
            </a:endParaRPr>
          </a:p>
        </p:txBody>
      </p:sp>
      <p:sp>
        <p:nvSpPr>
          <p:cNvPr id="166918"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800 N</a:t>
            </a:r>
            <a:endParaRPr lang="en-US" altLang="en-US" dirty="0">
              <a:effectLst/>
            </a:endParaRPr>
          </a:p>
        </p:txBody>
      </p:sp>
    </p:spTree>
    <p:extLst>
      <p:ext uri="{BB962C8B-B14F-4D97-AF65-F5344CB8AC3E}">
        <p14:creationId xmlns:p14="http://schemas.microsoft.com/office/powerpoint/2010/main" val="4084242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6918">
                                            <p:txEl>
                                              <p:pRg st="0" end="0"/>
                                            </p:txEl>
                                          </p:spTgt>
                                        </p:tgtEl>
                                        <p:attrNameLst>
                                          <p:attrName>style.visibility</p:attrName>
                                        </p:attrNameLst>
                                      </p:cBhvr>
                                      <p:to>
                                        <p:strVal val="visible"/>
                                      </p:to>
                                    </p:set>
                                    <p:anim calcmode="lin" valueType="num">
                                      <p:cBhvr additive="base">
                                        <p:cTn id="7" dur="500" fill="hold"/>
                                        <p:tgtEl>
                                          <p:spTgt spid="1669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69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defRPr/>
            </a:pPr>
            <a:r>
              <a:rPr lang="en-US" altLang="en-US" smtClean="0"/>
              <a:t>4 - $100</a:t>
            </a:r>
          </a:p>
        </p:txBody>
      </p:sp>
      <p:sp>
        <p:nvSpPr>
          <p:cNvPr id="20483"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7941"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altLang="en-US" dirty="0" smtClean="0">
                <a:effectLst/>
              </a:rPr>
              <a:t>When an external force is in the opposite direction of energy, what type of work is this? </a:t>
            </a:r>
            <a:endParaRPr lang="en-US" altLang="en-US" dirty="0">
              <a:effectLst/>
            </a:endParaRPr>
          </a:p>
        </p:txBody>
      </p:sp>
      <p:sp>
        <p:nvSpPr>
          <p:cNvPr id="167942"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Negative work</a:t>
            </a:r>
            <a:endParaRPr lang="en-US" altLang="en-US" dirty="0">
              <a:effectLst/>
            </a:endParaRPr>
          </a:p>
        </p:txBody>
      </p:sp>
    </p:spTree>
    <p:extLst>
      <p:ext uri="{BB962C8B-B14F-4D97-AF65-F5344CB8AC3E}">
        <p14:creationId xmlns:p14="http://schemas.microsoft.com/office/powerpoint/2010/main" val="1189927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7942">
                                            <p:txEl>
                                              <p:pRg st="0" end="0"/>
                                            </p:txEl>
                                          </p:spTgt>
                                        </p:tgtEl>
                                        <p:attrNameLst>
                                          <p:attrName>style.visibility</p:attrName>
                                        </p:attrNameLst>
                                      </p:cBhvr>
                                      <p:to>
                                        <p:strVal val="visible"/>
                                      </p:to>
                                    </p:set>
                                    <p:anim calcmode="lin" valueType="num">
                                      <p:cBhvr additive="base">
                                        <p:cTn id="7" dur="500" fill="hold"/>
                                        <p:tgtEl>
                                          <p:spTgt spid="1679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794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defRPr/>
            </a:pPr>
            <a:r>
              <a:rPr lang="en-US" altLang="en-US" smtClean="0"/>
              <a:t>4 - $200</a:t>
            </a:r>
          </a:p>
        </p:txBody>
      </p:sp>
      <p:sp>
        <p:nvSpPr>
          <p:cNvPr id="21507"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8965"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altLang="en-US" dirty="0">
                <a:effectLst/>
              </a:rPr>
              <a:t>A wrecking ball is pulled back so that 35 Joules of potential energy is stored. When released, how much kinetic energy will it have?</a:t>
            </a:r>
            <a:endParaRPr lang="en-US" altLang="en-US" dirty="0">
              <a:effectLst/>
            </a:endParaRPr>
          </a:p>
        </p:txBody>
      </p:sp>
      <p:sp>
        <p:nvSpPr>
          <p:cNvPr id="168966"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altLang="en-US" dirty="0">
                <a:effectLst/>
              </a:rPr>
              <a:t>35 Joules</a:t>
            </a:r>
            <a:endParaRPr lang="en-US" altLang="en-US" dirty="0">
              <a:effectLst/>
            </a:endParaRPr>
          </a:p>
        </p:txBody>
      </p:sp>
    </p:spTree>
    <p:extLst>
      <p:ext uri="{BB962C8B-B14F-4D97-AF65-F5344CB8AC3E}">
        <p14:creationId xmlns:p14="http://schemas.microsoft.com/office/powerpoint/2010/main" val="3455638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6">
                                            <p:txEl>
                                              <p:pRg st="0" end="0"/>
                                            </p:txEl>
                                          </p:spTgt>
                                        </p:tgtEl>
                                        <p:attrNameLst>
                                          <p:attrName>style.visibility</p:attrName>
                                        </p:attrNameLst>
                                      </p:cBhvr>
                                      <p:to>
                                        <p:strVal val="visible"/>
                                      </p:to>
                                    </p:set>
                                    <p:anim calcmode="lin" valueType="num">
                                      <p:cBhvr additive="base">
                                        <p:cTn id="7" dur="500" fill="hold"/>
                                        <p:tgtEl>
                                          <p:spTgt spid="1689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896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en-US" altLang="en-US" smtClean="0"/>
              <a:t>4 - $300</a:t>
            </a:r>
          </a:p>
        </p:txBody>
      </p:sp>
      <p:sp>
        <p:nvSpPr>
          <p:cNvPr id="22531"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69989"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If you were to increase an objects velocity by three, how would that change its kinetic energy? </a:t>
            </a:r>
            <a:endParaRPr lang="en-US" altLang="en-US" dirty="0">
              <a:effectLst/>
            </a:endParaRPr>
          </a:p>
        </p:txBody>
      </p:sp>
      <p:sp>
        <p:nvSpPr>
          <p:cNvPr id="169990"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The kinetic energy will increase nine times</a:t>
            </a:r>
            <a:endParaRPr lang="en-US" altLang="en-US" dirty="0">
              <a:effectLst/>
            </a:endParaRPr>
          </a:p>
        </p:txBody>
      </p:sp>
    </p:spTree>
    <p:extLst>
      <p:ext uri="{BB962C8B-B14F-4D97-AF65-F5344CB8AC3E}">
        <p14:creationId xmlns:p14="http://schemas.microsoft.com/office/powerpoint/2010/main" val="458383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9990">
                                            <p:txEl>
                                              <p:pRg st="0" end="0"/>
                                            </p:txEl>
                                          </p:spTgt>
                                        </p:tgtEl>
                                        <p:attrNameLst>
                                          <p:attrName>style.visibility</p:attrName>
                                        </p:attrNameLst>
                                      </p:cBhvr>
                                      <p:to>
                                        <p:strVal val="visible"/>
                                      </p:to>
                                    </p:set>
                                    <p:anim calcmode="lin" valueType="num">
                                      <p:cBhvr additive="base">
                                        <p:cTn id="7" dur="500" fill="hold"/>
                                        <p:tgtEl>
                                          <p:spTgt spid="1699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999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0"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defRPr/>
            </a:pPr>
            <a:r>
              <a:rPr lang="en-US" altLang="en-US" dirty="0" smtClean="0"/>
              <a:t>1 - $100</a:t>
            </a:r>
          </a:p>
        </p:txBody>
      </p:sp>
      <p:sp>
        <p:nvSpPr>
          <p:cNvPr id="133129" name="Rectangle 9"/>
          <p:cNvSpPr>
            <a:spLocks noGrp="1" noChangeArrowheads="1"/>
          </p:cNvSpPr>
          <p:nvPr>
            <p:ph type="body" sz="half" idx="1"/>
          </p:nvPr>
        </p:nvSpPr>
        <p:spPr>
          <a:xfrm>
            <a:off x="1981200" y="1600200"/>
            <a:ext cx="8229600" cy="1981200"/>
          </a:xfrm>
        </p:spPr>
        <p:txBody>
          <a:bodyPr/>
          <a:lstStyle/>
          <a:p>
            <a:pPr>
              <a:defRPr/>
            </a:pPr>
            <a:r>
              <a:rPr lang="en-US" dirty="0">
                <a:effectLst>
                  <a:outerShdw blurRad="38100" dist="38100" dir="2700000" algn="tl">
                    <a:srgbClr val="000000">
                      <a:alpha val="43137"/>
                    </a:srgbClr>
                  </a:outerShdw>
                </a:effectLst>
              </a:rPr>
              <a:t>When catching an object, you will sometimes move your hand back as you are catching it. In doing this, you are ____________________ the time of impact and ____________________ the force of impact</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133130" name="Rectangle 10"/>
          <p:cNvSpPr>
            <a:spLocks noGrp="1" noChangeArrowheads="1"/>
          </p:cNvSpPr>
          <p:nvPr>
            <p:ph type="body" sz="half" idx="2"/>
          </p:nvPr>
        </p:nvSpPr>
        <p:spPr>
          <a:xfrm>
            <a:off x="1981200" y="3962400"/>
            <a:ext cx="8229600" cy="2133600"/>
          </a:xfrm>
        </p:spPr>
        <p:txBody>
          <a:bodyPr/>
          <a:lstStyle/>
          <a:p>
            <a:pPr eaLnBrk="1" hangingPunct="1">
              <a:defRPr/>
            </a:pPr>
            <a:r>
              <a:rPr lang="en-US" altLang="en-US" dirty="0" smtClean="0"/>
              <a:t>Increase, decrease</a:t>
            </a:r>
            <a:endParaRPr lang="en-US" altLang="en-US" dirty="0"/>
          </a:p>
        </p:txBody>
      </p:sp>
      <p:sp>
        <p:nvSpPr>
          <p:cNvPr id="5125"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7417926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30">
                                            <p:txEl>
                                              <p:pRg st="0" end="0"/>
                                            </p:txEl>
                                          </p:spTgt>
                                        </p:tgtEl>
                                        <p:attrNameLst>
                                          <p:attrName>style.visibility</p:attrName>
                                        </p:attrNameLst>
                                      </p:cBhvr>
                                      <p:to>
                                        <p:strVal val="visible"/>
                                      </p:to>
                                    </p:set>
                                    <p:anim calcmode="lin" valueType="num">
                                      <p:cBhvr additive="base">
                                        <p:cTn id="7" dur="500" fill="hold"/>
                                        <p:tgtEl>
                                          <p:spTgt spid="1331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defRPr/>
            </a:pPr>
            <a:r>
              <a:rPr lang="en-US" altLang="en-US" smtClean="0"/>
              <a:t>4 - $400</a:t>
            </a:r>
          </a:p>
        </p:txBody>
      </p:sp>
      <p:sp>
        <p:nvSpPr>
          <p:cNvPr id="23555"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1013" name="Rectangle 5"/>
          <p:cNvSpPr>
            <a:spLocks noChangeArrowheads="1"/>
          </p:cNvSpPr>
          <p:nvPr/>
        </p:nvSpPr>
        <p:spPr bwMode="auto">
          <a:xfrm>
            <a:off x="1981200" y="1600200"/>
            <a:ext cx="893984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lvl="0"/>
            <a:r>
              <a:rPr lang="en-US" dirty="0">
                <a:effectLst/>
              </a:rPr>
              <a:t>A </a:t>
            </a:r>
            <a:r>
              <a:rPr lang="en-US" dirty="0" smtClean="0">
                <a:effectLst/>
              </a:rPr>
              <a:t>book </a:t>
            </a:r>
            <a:r>
              <a:rPr lang="en-US" dirty="0">
                <a:effectLst/>
              </a:rPr>
              <a:t>was at rest but is now being </a:t>
            </a:r>
            <a:r>
              <a:rPr lang="en-US" dirty="0" smtClean="0">
                <a:effectLst/>
              </a:rPr>
              <a:t>pushed at </a:t>
            </a:r>
            <a:r>
              <a:rPr lang="en-US" dirty="0">
                <a:effectLst/>
              </a:rPr>
              <a:t>a constant speed. The applied force on the </a:t>
            </a:r>
            <a:r>
              <a:rPr lang="en-US" dirty="0" smtClean="0">
                <a:effectLst/>
              </a:rPr>
              <a:t>book </a:t>
            </a:r>
            <a:r>
              <a:rPr lang="en-US" dirty="0">
                <a:effectLst/>
              </a:rPr>
              <a:t>is </a:t>
            </a:r>
            <a:r>
              <a:rPr lang="en-US" dirty="0" smtClean="0">
                <a:effectLst/>
              </a:rPr>
              <a:t>45.6 </a:t>
            </a:r>
            <a:r>
              <a:rPr lang="en-US" dirty="0">
                <a:effectLst/>
              </a:rPr>
              <a:t>N and the </a:t>
            </a:r>
            <a:r>
              <a:rPr lang="en-US" dirty="0" smtClean="0">
                <a:effectLst/>
              </a:rPr>
              <a:t>book </a:t>
            </a:r>
            <a:r>
              <a:rPr lang="en-US" dirty="0">
                <a:effectLst/>
              </a:rPr>
              <a:t>is displaced </a:t>
            </a:r>
            <a:r>
              <a:rPr lang="en-US" dirty="0" smtClean="0">
                <a:effectLst/>
              </a:rPr>
              <a:t>3.7m</a:t>
            </a:r>
            <a:r>
              <a:rPr lang="en-US" dirty="0">
                <a:effectLst/>
              </a:rPr>
              <a:t>. What is the carts total mechanical energy at the end? </a:t>
            </a:r>
          </a:p>
        </p:txBody>
      </p:sp>
      <p:sp>
        <p:nvSpPr>
          <p:cNvPr id="171014"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168.72 Joules</a:t>
            </a:r>
            <a:endParaRPr lang="en-US" altLang="en-US" dirty="0">
              <a:effectLst/>
            </a:endParaRPr>
          </a:p>
        </p:txBody>
      </p:sp>
    </p:spTree>
    <p:extLst>
      <p:ext uri="{BB962C8B-B14F-4D97-AF65-F5344CB8AC3E}">
        <p14:creationId xmlns:p14="http://schemas.microsoft.com/office/powerpoint/2010/main" val="40620627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1014">
                                            <p:txEl>
                                              <p:pRg st="0" end="0"/>
                                            </p:txEl>
                                          </p:spTgt>
                                        </p:tgtEl>
                                        <p:attrNameLst>
                                          <p:attrName>style.visibility</p:attrName>
                                        </p:attrNameLst>
                                      </p:cBhvr>
                                      <p:to>
                                        <p:strVal val="visible"/>
                                      </p:to>
                                    </p:set>
                                    <p:anim calcmode="lin" valueType="num">
                                      <p:cBhvr additive="base">
                                        <p:cTn id="7" dur="500" fill="hold"/>
                                        <p:tgtEl>
                                          <p:spTgt spid="1710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10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eaLnBrk="1" hangingPunct="1">
              <a:defRPr/>
            </a:pPr>
            <a:r>
              <a:rPr lang="en-US" altLang="en-US" smtClean="0"/>
              <a:t>4 - $500</a:t>
            </a:r>
          </a:p>
        </p:txBody>
      </p:sp>
      <p:sp>
        <p:nvSpPr>
          <p:cNvPr id="24579"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2037"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lvl="0"/>
            <a:r>
              <a:rPr lang="en-US" dirty="0">
                <a:effectLst/>
              </a:rPr>
              <a:t>A </a:t>
            </a:r>
            <a:r>
              <a:rPr lang="en-US" dirty="0" smtClean="0">
                <a:effectLst/>
              </a:rPr>
              <a:t>1200kg </a:t>
            </a:r>
            <a:r>
              <a:rPr lang="en-US" dirty="0">
                <a:effectLst/>
              </a:rPr>
              <a:t>car was traveling with a speed of </a:t>
            </a:r>
            <a:r>
              <a:rPr lang="en-US" dirty="0" smtClean="0">
                <a:effectLst/>
              </a:rPr>
              <a:t>15 </a:t>
            </a:r>
            <a:r>
              <a:rPr lang="en-US" dirty="0">
                <a:effectLst/>
              </a:rPr>
              <a:t>m/s and skids to a stop. The car experiences and </a:t>
            </a:r>
            <a:r>
              <a:rPr lang="en-US" dirty="0" smtClean="0">
                <a:effectLst/>
              </a:rPr>
              <a:t>500 </a:t>
            </a:r>
            <a:r>
              <a:rPr lang="en-US" dirty="0">
                <a:effectLst/>
              </a:rPr>
              <a:t>N force of friction. Determine the stopping distance of the car.</a:t>
            </a:r>
          </a:p>
        </p:txBody>
      </p:sp>
      <p:sp>
        <p:nvSpPr>
          <p:cNvPr id="172038"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270 m</a:t>
            </a:r>
            <a:endParaRPr lang="en-US" altLang="en-US" dirty="0">
              <a:effectLst/>
            </a:endParaRPr>
          </a:p>
        </p:txBody>
      </p:sp>
    </p:spTree>
    <p:extLst>
      <p:ext uri="{BB962C8B-B14F-4D97-AF65-F5344CB8AC3E}">
        <p14:creationId xmlns:p14="http://schemas.microsoft.com/office/powerpoint/2010/main" val="2099304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2038">
                                            <p:txEl>
                                              <p:pRg st="0" end="0"/>
                                            </p:txEl>
                                          </p:spTgt>
                                        </p:tgtEl>
                                        <p:attrNameLst>
                                          <p:attrName>style.visibility</p:attrName>
                                        </p:attrNameLst>
                                      </p:cBhvr>
                                      <p:to>
                                        <p:strVal val="visible"/>
                                      </p:to>
                                    </p:set>
                                    <p:anim calcmode="lin" valueType="num">
                                      <p:cBhvr additive="base">
                                        <p:cTn id="7" dur="500" fill="hold"/>
                                        <p:tgtEl>
                                          <p:spTgt spid="1720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203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defRPr/>
            </a:pPr>
            <a:r>
              <a:rPr lang="en-US" altLang="en-US" smtClean="0"/>
              <a:t>5 - $100</a:t>
            </a:r>
          </a:p>
        </p:txBody>
      </p:sp>
      <p:sp>
        <p:nvSpPr>
          <p:cNvPr id="25603"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3061"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An object at rest possesses…</a:t>
            </a:r>
            <a:endParaRPr lang="en-US" altLang="en-US" dirty="0">
              <a:effectLst/>
            </a:endParaRPr>
          </a:p>
        </p:txBody>
      </p:sp>
      <p:sp>
        <p:nvSpPr>
          <p:cNvPr id="173062"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Energy</a:t>
            </a:r>
            <a:endParaRPr lang="en-US" altLang="en-US" dirty="0">
              <a:effectLst/>
            </a:endParaRPr>
          </a:p>
        </p:txBody>
      </p:sp>
    </p:spTree>
    <p:extLst>
      <p:ext uri="{BB962C8B-B14F-4D97-AF65-F5344CB8AC3E}">
        <p14:creationId xmlns:p14="http://schemas.microsoft.com/office/powerpoint/2010/main" val="1043860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3062">
                                            <p:txEl>
                                              <p:pRg st="0" end="0"/>
                                            </p:txEl>
                                          </p:spTgt>
                                        </p:tgtEl>
                                        <p:attrNameLst>
                                          <p:attrName>style.visibility</p:attrName>
                                        </p:attrNameLst>
                                      </p:cBhvr>
                                      <p:to>
                                        <p:strVal val="visible"/>
                                      </p:to>
                                    </p:set>
                                    <p:anim calcmode="lin" valueType="num">
                                      <p:cBhvr additive="base">
                                        <p:cTn id="7" dur="500" fill="hold"/>
                                        <p:tgtEl>
                                          <p:spTgt spid="1730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306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eaLnBrk="1" hangingPunct="1">
              <a:defRPr/>
            </a:pPr>
            <a:r>
              <a:rPr lang="en-US" altLang="en-US" smtClean="0"/>
              <a:t>5 - $200</a:t>
            </a:r>
          </a:p>
        </p:txBody>
      </p:sp>
      <p:sp>
        <p:nvSpPr>
          <p:cNvPr id="26627"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4085"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What happens to an object’s momentum if you double the mass and double the velocity?</a:t>
            </a:r>
            <a:endParaRPr lang="en-US" altLang="en-US" dirty="0">
              <a:effectLst/>
            </a:endParaRPr>
          </a:p>
        </p:txBody>
      </p:sp>
      <p:sp>
        <p:nvSpPr>
          <p:cNvPr id="174086"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It will increase four times</a:t>
            </a:r>
            <a:endParaRPr lang="en-US" altLang="en-US" dirty="0">
              <a:effectLst/>
            </a:endParaRPr>
          </a:p>
        </p:txBody>
      </p:sp>
    </p:spTree>
    <p:extLst>
      <p:ext uri="{BB962C8B-B14F-4D97-AF65-F5344CB8AC3E}">
        <p14:creationId xmlns:p14="http://schemas.microsoft.com/office/powerpoint/2010/main" val="2911840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86">
                                            <p:txEl>
                                              <p:pRg st="0" end="0"/>
                                            </p:txEl>
                                          </p:spTgt>
                                        </p:tgtEl>
                                        <p:attrNameLst>
                                          <p:attrName>style.visibility</p:attrName>
                                        </p:attrNameLst>
                                      </p:cBhvr>
                                      <p:to>
                                        <p:strVal val="visible"/>
                                      </p:to>
                                    </p:set>
                                    <p:anim calcmode="lin" valueType="num">
                                      <p:cBhvr additive="base">
                                        <p:cTn id="7" dur="500" fill="hold"/>
                                        <p:tgtEl>
                                          <p:spTgt spid="1740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r>
              <a:rPr lang="en-US" altLang="en-US" smtClean="0"/>
              <a:t>5 - $300</a:t>
            </a:r>
          </a:p>
        </p:txBody>
      </p:sp>
      <p:sp>
        <p:nvSpPr>
          <p:cNvPr id="27651"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5109" name="Rectangle 5"/>
          <p:cNvSpPr>
            <a:spLocks noChangeArrowheads="1"/>
          </p:cNvSpPr>
          <p:nvPr/>
        </p:nvSpPr>
        <p:spPr bwMode="auto">
          <a:xfrm>
            <a:off x="838200" y="1600200"/>
            <a:ext cx="10515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dirty="0">
                <a:effectLst/>
              </a:rPr>
              <a:t>A </a:t>
            </a:r>
            <a:r>
              <a:rPr lang="en-US" dirty="0" smtClean="0">
                <a:effectLst/>
              </a:rPr>
              <a:t>10kg </a:t>
            </a:r>
            <a:r>
              <a:rPr lang="en-US" dirty="0">
                <a:effectLst/>
              </a:rPr>
              <a:t>crate is lifted to a height of </a:t>
            </a:r>
            <a:r>
              <a:rPr lang="en-US" dirty="0" smtClean="0">
                <a:effectLst/>
              </a:rPr>
              <a:t>3 </a:t>
            </a:r>
            <a:r>
              <a:rPr lang="en-US" dirty="0">
                <a:effectLst/>
              </a:rPr>
              <a:t>meters in the same time as a </a:t>
            </a:r>
            <a:r>
              <a:rPr lang="en-US" dirty="0" smtClean="0">
                <a:effectLst/>
              </a:rPr>
              <a:t>5kg </a:t>
            </a:r>
            <a:r>
              <a:rPr lang="en-US" dirty="0">
                <a:effectLst/>
              </a:rPr>
              <a:t>crate is lifted to a height of </a:t>
            </a:r>
            <a:r>
              <a:rPr lang="en-US" dirty="0" smtClean="0">
                <a:effectLst/>
              </a:rPr>
              <a:t>6 </a:t>
            </a:r>
            <a:r>
              <a:rPr lang="en-US" dirty="0">
                <a:effectLst/>
              </a:rPr>
              <a:t>meters. The rate at which energy is used (i.e., power) in raising the </a:t>
            </a:r>
            <a:r>
              <a:rPr lang="en-US" dirty="0" smtClean="0">
                <a:effectLst/>
              </a:rPr>
              <a:t>10kg </a:t>
            </a:r>
            <a:r>
              <a:rPr lang="en-US" dirty="0">
                <a:effectLst/>
              </a:rPr>
              <a:t>crate is </a:t>
            </a:r>
            <a:r>
              <a:rPr lang="en-US" dirty="0" smtClean="0">
                <a:effectLst/>
              </a:rPr>
              <a:t>______ </a:t>
            </a:r>
            <a:r>
              <a:rPr lang="en-US" dirty="0">
                <a:effectLst/>
              </a:rPr>
              <a:t>as the rate at which energy is used to lift the </a:t>
            </a:r>
            <a:r>
              <a:rPr lang="en-US" dirty="0">
                <a:effectLst/>
              </a:rPr>
              <a:t>5</a:t>
            </a:r>
            <a:r>
              <a:rPr lang="en-US" dirty="0" smtClean="0">
                <a:effectLst/>
              </a:rPr>
              <a:t>kg </a:t>
            </a:r>
            <a:r>
              <a:rPr lang="en-US" dirty="0">
                <a:effectLst/>
              </a:rPr>
              <a:t>crate</a:t>
            </a:r>
            <a:endParaRPr lang="en-US" altLang="en-US" dirty="0">
              <a:effectLst/>
            </a:endParaRPr>
          </a:p>
        </p:txBody>
      </p:sp>
      <p:sp>
        <p:nvSpPr>
          <p:cNvPr id="175110"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The same</a:t>
            </a:r>
            <a:endParaRPr lang="en-US" altLang="en-US" dirty="0">
              <a:effectLst/>
            </a:endParaRPr>
          </a:p>
        </p:txBody>
      </p:sp>
    </p:spTree>
    <p:extLst>
      <p:ext uri="{BB962C8B-B14F-4D97-AF65-F5344CB8AC3E}">
        <p14:creationId xmlns:p14="http://schemas.microsoft.com/office/powerpoint/2010/main" val="6947032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5110">
                                            <p:txEl>
                                              <p:pRg st="0" end="0"/>
                                            </p:txEl>
                                          </p:spTgt>
                                        </p:tgtEl>
                                        <p:attrNameLst>
                                          <p:attrName>style.visibility</p:attrName>
                                        </p:attrNameLst>
                                      </p:cBhvr>
                                      <p:to>
                                        <p:strVal val="visible"/>
                                      </p:to>
                                    </p:set>
                                    <p:anim calcmode="lin" valueType="num">
                                      <p:cBhvr additive="base">
                                        <p:cTn id="7" dur="500" fill="hold"/>
                                        <p:tgtEl>
                                          <p:spTgt spid="1751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51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en-US" altLang="en-US" smtClean="0"/>
              <a:t>5 - $400</a:t>
            </a:r>
          </a:p>
        </p:txBody>
      </p:sp>
      <p:sp>
        <p:nvSpPr>
          <p:cNvPr id="28675"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6133"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dirty="0">
                <a:effectLst/>
              </a:rPr>
              <a:t>A </a:t>
            </a:r>
            <a:r>
              <a:rPr lang="en-US" dirty="0" smtClean="0">
                <a:effectLst/>
              </a:rPr>
              <a:t>70kg </a:t>
            </a:r>
            <a:r>
              <a:rPr lang="en-US" dirty="0">
                <a:effectLst/>
              </a:rPr>
              <a:t>girl rollerblades up a small hill.  At the top of the hill her potential energy is </a:t>
            </a:r>
            <a:r>
              <a:rPr lang="en-US" dirty="0" smtClean="0">
                <a:effectLst/>
              </a:rPr>
              <a:t>4300J</a:t>
            </a:r>
            <a:r>
              <a:rPr lang="en-US" dirty="0">
                <a:effectLst/>
              </a:rPr>
              <a:t>.  What is the height of the hill</a:t>
            </a:r>
            <a:endParaRPr lang="en-US" altLang="en-US" dirty="0">
              <a:effectLst/>
            </a:endParaRPr>
          </a:p>
        </p:txBody>
      </p:sp>
      <p:sp>
        <p:nvSpPr>
          <p:cNvPr id="176134"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6.268 meters</a:t>
            </a:r>
            <a:endParaRPr lang="en-US" altLang="en-US" dirty="0">
              <a:effectLst/>
            </a:endParaRPr>
          </a:p>
        </p:txBody>
      </p:sp>
    </p:spTree>
    <p:extLst>
      <p:ext uri="{BB962C8B-B14F-4D97-AF65-F5344CB8AC3E}">
        <p14:creationId xmlns:p14="http://schemas.microsoft.com/office/powerpoint/2010/main" val="4139266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34">
                                            <p:txEl>
                                              <p:pRg st="0" end="0"/>
                                            </p:txEl>
                                          </p:spTgt>
                                        </p:tgtEl>
                                        <p:attrNameLst>
                                          <p:attrName>style.visibility</p:attrName>
                                        </p:attrNameLst>
                                      </p:cBhvr>
                                      <p:to>
                                        <p:strVal val="visible"/>
                                      </p:to>
                                    </p:set>
                                    <p:anim calcmode="lin" valueType="num">
                                      <p:cBhvr additive="base">
                                        <p:cTn id="7" dur="500" fill="hold"/>
                                        <p:tgtEl>
                                          <p:spTgt spid="1761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613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defRPr/>
            </a:pPr>
            <a:r>
              <a:rPr lang="en-US" altLang="en-US" smtClean="0"/>
              <a:t>5 - $500</a:t>
            </a:r>
          </a:p>
        </p:txBody>
      </p:sp>
      <p:sp>
        <p:nvSpPr>
          <p:cNvPr id="29699"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77157" name="Rectangle 5"/>
          <p:cNvSpPr>
            <a:spLocks noChangeArrowheads="1"/>
          </p:cNvSpPr>
          <p:nvPr/>
        </p:nvSpPr>
        <p:spPr bwMode="auto">
          <a:xfrm>
            <a:off x="1981200" y="1690688"/>
            <a:ext cx="9372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dirty="0">
                <a:effectLst/>
              </a:rPr>
              <a:t>At the end of a roller coaster ride the </a:t>
            </a:r>
            <a:r>
              <a:rPr lang="en-US" dirty="0" smtClean="0">
                <a:effectLst/>
              </a:rPr>
              <a:t>3750kg </a:t>
            </a:r>
            <a:r>
              <a:rPr lang="en-US" dirty="0">
                <a:effectLst/>
              </a:rPr>
              <a:t>coaster is slowed from a speed of </a:t>
            </a:r>
            <a:r>
              <a:rPr lang="en-US" dirty="0" smtClean="0">
                <a:effectLst/>
              </a:rPr>
              <a:t>15.6 </a:t>
            </a:r>
            <a:r>
              <a:rPr lang="en-US" dirty="0">
                <a:effectLst/>
              </a:rPr>
              <a:t>m/s to </a:t>
            </a:r>
            <a:r>
              <a:rPr lang="en-US" dirty="0" smtClean="0">
                <a:effectLst/>
              </a:rPr>
              <a:t>1.3 </a:t>
            </a:r>
            <a:r>
              <a:rPr lang="en-US" dirty="0">
                <a:effectLst/>
              </a:rPr>
              <a:t>m/s over a distance of </a:t>
            </a:r>
            <a:r>
              <a:rPr lang="en-US" dirty="0" smtClean="0">
                <a:effectLst/>
              </a:rPr>
              <a:t>14.5 </a:t>
            </a:r>
            <a:r>
              <a:rPr lang="en-US" dirty="0">
                <a:effectLst/>
              </a:rPr>
              <a:t>m. What was the breaking force to slow the </a:t>
            </a:r>
            <a:r>
              <a:rPr lang="en-US" dirty="0" smtClean="0">
                <a:effectLst/>
              </a:rPr>
              <a:t>coaster?</a:t>
            </a:r>
            <a:endParaRPr lang="en-US" altLang="en-US" dirty="0">
              <a:effectLst/>
            </a:endParaRPr>
          </a:p>
        </p:txBody>
      </p:sp>
      <p:sp>
        <p:nvSpPr>
          <p:cNvPr id="177158"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31,687.5 N</a:t>
            </a:r>
            <a:endParaRPr lang="en-US" altLang="en-US" dirty="0">
              <a:effectLst/>
            </a:endParaRPr>
          </a:p>
        </p:txBody>
      </p:sp>
    </p:spTree>
    <p:extLst>
      <p:ext uri="{BB962C8B-B14F-4D97-AF65-F5344CB8AC3E}">
        <p14:creationId xmlns:p14="http://schemas.microsoft.com/office/powerpoint/2010/main" val="10598060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8">
                                            <p:txEl>
                                              <p:pRg st="0" end="0"/>
                                            </p:txEl>
                                          </p:spTgt>
                                        </p:tgtEl>
                                        <p:attrNameLst>
                                          <p:attrName>style.visibility</p:attrName>
                                        </p:attrNameLst>
                                      </p:cBhvr>
                                      <p:to>
                                        <p:strVal val="visible"/>
                                      </p:to>
                                    </p:set>
                                    <p:anim calcmode="lin" valueType="num">
                                      <p:cBhvr additive="base">
                                        <p:cTn id="7" dur="500" fill="hold"/>
                                        <p:tgtEl>
                                          <p:spTgt spid="1771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715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defRPr/>
            </a:pPr>
            <a:r>
              <a:rPr lang="en-US" altLang="en-US" smtClean="0"/>
              <a:t>Final Jeopardy</a:t>
            </a:r>
          </a:p>
        </p:txBody>
      </p:sp>
      <p:sp>
        <p:nvSpPr>
          <p:cNvPr id="30723"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82277" name="Rectangle 5"/>
          <p:cNvSpPr>
            <a:spLocks noChangeArrowheads="1"/>
          </p:cNvSpPr>
          <p:nvPr/>
        </p:nvSpPr>
        <p:spPr bwMode="auto">
          <a:xfrm>
            <a:off x="517585" y="1600199"/>
            <a:ext cx="10836215" cy="26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lvl="0"/>
            <a:r>
              <a:rPr lang="en-US" dirty="0">
                <a:effectLst/>
              </a:rPr>
              <a:t>Two bowling balls are rolling towards each other. The first has a mass </a:t>
            </a:r>
            <a:r>
              <a:rPr lang="en-US" dirty="0" smtClean="0">
                <a:effectLst/>
              </a:rPr>
              <a:t>of 5 </a:t>
            </a:r>
            <a:r>
              <a:rPr lang="en-US" dirty="0">
                <a:effectLst/>
              </a:rPr>
              <a:t>kg and is rolling with a speed of </a:t>
            </a:r>
            <a:r>
              <a:rPr lang="en-US" dirty="0">
                <a:effectLst/>
              </a:rPr>
              <a:t>3</a:t>
            </a:r>
            <a:r>
              <a:rPr lang="en-US" dirty="0" smtClean="0">
                <a:effectLst/>
              </a:rPr>
              <a:t> </a:t>
            </a:r>
            <a:r>
              <a:rPr lang="en-US" dirty="0">
                <a:effectLst/>
              </a:rPr>
              <a:t>m/s to the left. The seconds has a mass of </a:t>
            </a:r>
            <a:r>
              <a:rPr lang="en-US" dirty="0" smtClean="0">
                <a:effectLst/>
              </a:rPr>
              <a:t>8 </a:t>
            </a:r>
            <a:r>
              <a:rPr lang="en-US" dirty="0">
                <a:effectLst/>
              </a:rPr>
              <a:t>kg and is rolling with a speed of </a:t>
            </a:r>
            <a:r>
              <a:rPr lang="en-US" dirty="0">
                <a:effectLst/>
              </a:rPr>
              <a:t>9</a:t>
            </a:r>
            <a:r>
              <a:rPr lang="en-US" dirty="0" smtClean="0">
                <a:effectLst/>
              </a:rPr>
              <a:t> </a:t>
            </a:r>
            <a:r>
              <a:rPr lang="en-US" dirty="0">
                <a:effectLst/>
              </a:rPr>
              <a:t>m/s to the right. After the collision, the first bowling ball rolls away with a speed of </a:t>
            </a:r>
            <a:r>
              <a:rPr lang="en-US" dirty="0" smtClean="0">
                <a:effectLst/>
              </a:rPr>
              <a:t>4.5 </a:t>
            </a:r>
            <a:r>
              <a:rPr lang="en-US" dirty="0">
                <a:effectLst/>
              </a:rPr>
              <a:t>m/s. How fast is the second ball rolling after the collision? </a:t>
            </a:r>
          </a:p>
        </p:txBody>
      </p:sp>
      <p:sp>
        <p:nvSpPr>
          <p:cNvPr id="182278" name="Rectangle 6"/>
          <p:cNvSpPr>
            <a:spLocks noChangeArrowheads="1"/>
          </p:cNvSpPr>
          <p:nvPr/>
        </p:nvSpPr>
        <p:spPr bwMode="auto">
          <a:xfrm>
            <a:off x="2032958" y="4412469"/>
            <a:ext cx="7805468" cy="1232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-4.3125 m/s</a:t>
            </a:r>
            <a:endParaRPr lang="en-US" altLang="en-US" dirty="0">
              <a:effectLst/>
            </a:endParaRPr>
          </a:p>
        </p:txBody>
      </p:sp>
    </p:spTree>
    <p:extLst>
      <p:ext uri="{BB962C8B-B14F-4D97-AF65-F5344CB8AC3E}">
        <p14:creationId xmlns:p14="http://schemas.microsoft.com/office/powerpoint/2010/main" val="3411450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2278">
                                            <p:txEl>
                                              <p:pRg st="0" end="0"/>
                                            </p:txEl>
                                          </p:spTgt>
                                        </p:tgtEl>
                                        <p:attrNameLst>
                                          <p:attrName>style.visibility</p:attrName>
                                        </p:attrNameLst>
                                      </p:cBhvr>
                                      <p:to>
                                        <p:strVal val="visible"/>
                                      </p:to>
                                    </p:set>
                                    <p:anim calcmode="lin" valueType="num">
                                      <p:cBhvr additive="base">
                                        <p:cTn id="7" dur="500" fill="hold"/>
                                        <p:tgtEl>
                                          <p:spTgt spid="1822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227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defRPr/>
            </a:pPr>
            <a:r>
              <a:rPr lang="en-US" altLang="en-US" smtClean="0"/>
              <a:t>1 - $200</a:t>
            </a:r>
          </a:p>
        </p:txBody>
      </p:sp>
      <p:sp>
        <p:nvSpPr>
          <p:cNvPr id="6147"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34149"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When riding your bike, you get hit in the face with a bug. Did you or the bug have the bigger impulse?</a:t>
            </a:r>
            <a:endParaRPr lang="en-US" altLang="en-US" dirty="0">
              <a:effectLst/>
            </a:endParaRPr>
          </a:p>
        </p:txBody>
      </p:sp>
      <p:sp>
        <p:nvSpPr>
          <p:cNvPr id="134150"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You and the bug had the same impulse</a:t>
            </a:r>
            <a:endParaRPr lang="en-US" altLang="en-US" dirty="0">
              <a:effectLst/>
            </a:endParaRPr>
          </a:p>
        </p:txBody>
      </p:sp>
    </p:spTree>
    <p:extLst>
      <p:ext uri="{BB962C8B-B14F-4D97-AF65-F5344CB8AC3E}">
        <p14:creationId xmlns:p14="http://schemas.microsoft.com/office/powerpoint/2010/main" val="4081589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4150">
                                            <p:txEl>
                                              <p:pRg st="0" end="0"/>
                                            </p:txEl>
                                          </p:spTgt>
                                        </p:tgtEl>
                                        <p:attrNameLst>
                                          <p:attrName>style.visibility</p:attrName>
                                        </p:attrNameLst>
                                      </p:cBhvr>
                                      <p:to>
                                        <p:strVal val="visible"/>
                                      </p:to>
                                    </p:set>
                                    <p:anim calcmode="lin" valueType="num">
                                      <p:cBhvr additive="base">
                                        <p:cTn id="7" dur="500" fill="hold"/>
                                        <p:tgtEl>
                                          <p:spTgt spid="1341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41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en-US" altLang="en-US" smtClean="0"/>
              <a:t>1 - $300</a:t>
            </a:r>
          </a:p>
        </p:txBody>
      </p:sp>
      <p:sp>
        <p:nvSpPr>
          <p:cNvPr id="7171"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35173"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If you were on your skateboard with a momentum of 120 kg m/s and then picked up your little sister, how much momentum would you and your little sister have? </a:t>
            </a:r>
            <a:endParaRPr lang="en-US" altLang="en-US" dirty="0">
              <a:effectLst/>
            </a:endParaRPr>
          </a:p>
        </p:txBody>
      </p:sp>
      <p:sp>
        <p:nvSpPr>
          <p:cNvPr id="135174"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120 kg m/s</a:t>
            </a:r>
            <a:endParaRPr lang="en-US" altLang="en-US" dirty="0">
              <a:effectLst/>
            </a:endParaRPr>
          </a:p>
        </p:txBody>
      </p:sp>
    </p:spTree>
    <p:extLst>
      <p:ext uri="{BB962C8B-B14F-4D97-AF65-F5344CB8AC3E}">
        <p14:creationId xmlns:p14="http://schemas.microsoft.com/office/powerpoint/2010/main" val="565443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174">
                                            <p:txEl>
                                              <p:pRg st="0" end="0"/>
                                            </p:txEl>
                                          </p:spTgt>
                                        </p:tgtEl>
                                        <p:attrNameLst>
                                          <p:attrName>style.visibility</p:attrName>
                                        </p:attrNameLst>
                                      </p:cBhvr>
                                      <p:to>
                                        <p:strVal val="visible"/>
                                      </p:to>
                                    </p:set>
                                    <p:anim calcmode="lin" valueType="num">
                                      <p:cBhvr additive="base">
                                        <p:cTn id="7" dur="500" fill="hold"/>
                                        <p:tgtEl>
                                          <p:spTgt spid="1351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en-US" altLang="en-US" smtClean="0"/>
              <a:t>1 - $400</a:t>
            </a:r>
          </a:p>
        </p:txBody>
      </p:sp>
      <p:sp>
        <p:nvSpPr>
          <p:cNvPr id="8195"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36197" name="Rectangle 5"/>
          <p:cNvSpPr>
            <a:spLocks noChangeArrowheads="1"/>
          </p:cNvSpPr>
          <p:nvPr/>
        </p:nvSpPr>
        <p:spPr bwMode="auto">
          <a:xfrm>
            <a:off x="1981200" y="1600200"/>
            <a:ext cx="84582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You kick a 12 kg soccer ball with a force of 150 N and it travels 20 m/s. What was the time of impact between your foot and the ball? </a:t>
            </a:r>
            <a:endParaRPr lang="en-US" altLang="en-US" dirty="0">
              <a:effectLst/>
            </a:endParaRPr>
          </a:p>
        </p:txBody>
      </p:sp>
      <p:sp>
        <p:nvSpPr>
          <p:cNvPr id="136198"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1.6 seconds</a:t>
            </a:r>
            <a:endParaRPr lang="en-US" altLang="en-US" dirty="0">
              <a:effectLst/>
            </a:endParaRPr>
          </a:p>
        </p:txBody>
      </p:sp>
    </p:spTree>
    <p:extLst>
      <p:ext uri="{BB962C8B-B14F-4D97-AF65-F5344CB8AC3E}">
        <p14:creationId xmlns:p14="http://schemas.microsoft.com/office/powerpoint/2010/main" val="41642992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6198">
                                            <p:txEl>
                                              <p:pRg st="0" end="0"/>
                                            </p:txEl>
                                          </p:spTgt>
                                        </p:tgtEl>
                                        <p:attrNameLst>
                                          <p:attrName>style.visibility</p:attrName>
                                        </p:attrNameLst>
                                      </p:cBhvr>
                                      <p:to>
                                        <p:strVal val="visible"/>
                                      </p:to>
                                    </p:set>
                                    <p:anim calcmode="lin" valueType="num">
                                      <p:cBhvr additive="base">
                                        <p:cTn id="7" dur="500" fill="hold"/>
                                        <p:tgtEl>
                                          <p:spTgt spid="1361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619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defRPr/>
            </a:pPr>
            <a:r>
              <a:rPr lang="en-US" altLang="en-US" dirty="0" smtClean="0"/>
              <a:t>1 - $500</a:t>
            </a:r>
          </a:p>
        </p:txBody>
      </p:sp>
      <p:sp>
        <p:nvSpPr>
          <p:cNvPr id="9219"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37221" name="Rectangle 5"/>
          <p:cNvSpPr>
            <a:spLocks noChangeArrowheads="1"/>
          </p:cNvSpPr>
          <p:nvPr/>
        </p:nvSpPr>
        <p:spPr bwMode="auto">
          <a:xfrm>
            <a:off x="1981199" y="1600200"/>
            <a:ext cx="880181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lvl="0"/>
            <a:r>
              <a:rPr lang="en-US" dirty="0">
                <a:effectLst/>
              </a:rPr>
              <a:t>An object moving to the right at 7 m/s has a mass of 12 kg. It collides with a 20 kg object moving to the left at 10 m/s. What speed will the objects move together after they collide and stick together? </a:t>
            </a:r>
          </a:p>
        </p:txBody>
      </p:sp>
      <p:sp>
        <p:nvSpPr>
          <p:cNvPr id="137222"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-3.625 m/s</a:t>
            </a:r>
            <a:endParaRPr lang="en-US" altLang="en-US" dirty="0">
              <a:effectLst/>
            </a:endParaRPr>
          </a:p>
        </p:txBody>
      </p:sp>
    </p:spTree>
    <p:extLst>
      <p:ext uri="{BB962C8B-B14F-4D97-AF65-F5344CB8AC3E}">
        <p14:creationId xmlns:p14="http://schemas.microsoft.com/office/powerpoint/2010/main" val="3879170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7222">
                                            <p:txEl>
                                              <p:pRg st="0" end="0"/>
                                            </p:txEl>
                                          </p:spTgt>
                                        </p:tgtEl>
                                        <p:attrNameLst>
                                          <p:attrName>style.visibility</p:attrName>
                                        </p:attrNameLst>
                                      </p:cBhvr>
                                      <p:to>
                                        <p:strVal val="visible"/>
                                      </p:to>
                                    </p:set>
                                    <p:anim calcmode="lin" valueType="num">
                                      <p:cBhvr additive="base">
                                        <p:cTn id="7" dur="500" fill="hold"/>
                                        <p:tgtEl>
                                          <p:spTgt spid="1372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defRPr/>
            </a:pPr>
            <a:r>
              <a:rPr lang="en-US" altLang="en-US" smtClean="0"/>
              <a:t>2 - $100</a:t>
            </a:r>
          </a:p>
        </p:txBody>
      </p:sp>
      <p:sp>
        <p:nvSpPr>
          <p:cNvPr id="10243"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38245"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A 2000 kg car and a 4000 kg car were lifted to the same height. Lifting the more massive car required how much more work?</a:t>
            </a:r>
            <a:endParaRPr lang="en-US" altLang="en-US" dirty="0">
              <a:effectLst/>
            </a:endParaRPr>
          </a:p>
        </p:txBody>
      </p:sp>
      <p:sp>
        <p:nvSpPr>
          <p:cNvPr id="138246"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Twice as much work</a:t>
            </a:r>
            <a:endParaRPr lang="en-US" altLang="en-US" dirty="0">
              <a:effectLst/>
            </a:endParaRPr>
          </a:p>
        </p:txBody>
      </p:sp>
    </p:spTree>
    <p:extLst>
      <p:ext uri="{BB962C8B-B14F-4D97-AF65-F5344CB8AC3E}">
        <p14:creationId xmlns:p14="http://schemas.microsoft.com/office/powerpoint/2010/main" val="17247516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8246">
                                            <p:txEl>
                                              <p:pRg st="0" end="0"/>
                                            </p:txEl>
                                          </p:spTgt>
                                        </p:tgtEl>
                                        <p:attrNameLst>
                                          <p:attrName>style.visibility</p:attrName>
                                        </p:attrNameLst>
                                      </p:cBhvr>
                                      <p:to>
                                        <p:strVal val="visible"/>
                                      </p:to>
                                    </p:set>
                                    <p:anim calcmode="lin" valueType="num">
                                      <p:cBhvr additive="base">
                                        <p:cTn id="7" dur="500" fill="hold"/>
                                        <p:tgtEl>
                                          <p:spTgt spid="1382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eaLnBrk="1" hangingPunct="1">
              <a:defRPr/>
            </a:pPr>
            <a:r>
              <a:rPr lang="en-US" altLang="en-US" smtClean="0"/>
              <a:t>2 - $200</a:t>
            </a:r>
          </a:p>
        </p:txBody>
      </p:sp>
      <p:sp>
        <p:nvSpPr>
          <p:cNvPr id="11267"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58725"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dirty="0" smtClean="0">
                <a:effectLst/>
              </a:rPr>
              <a:t>You </a:t>
            </a:r>
            <a:r>
              <a:rPr lang="en-US" dirty="0">
                <a:effectLst/>
              </a:rPr>
              <a:t>picked up your book bag from the floor, put it on your back, and then walked to your next class down the hall. During this scenario, when was work being done? </a:t>
            </a:r>
            <a:endParaRPr lang="en-US" altLang="en-US" dirty="0">
              <a:effectLst/>
            </a:endParaRPr>
          </a:p>
        </p:txBody>
      </p:sp>
      <p:sp>
        <p:nvSpPr>
          <p:cNvPr id="158726"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While picking up the book bag and putting it on your back</a:t>
            </a:r>
            <a:endParaRPr lang="en-US" altLang="en-US" dirty="0">
              <a:effectLst/>
            </a:endParaRPr>
          </a:p>
        </p:txBody>
      </p:sp>
    </p:spTree>
    <p:extLst>
      <p:ext uri="{BB962C8B-B14F-4D97-AF65-F5344CB8AC3E}">
        <p14:creationId xmlns:p14="http://schemas.microsoft.com/office/powerpoint/2010/main" val="2851573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8726">
                                            <p:txEl>
                                              <p:pRg st="0" end="0"/>
                                            </p:txEl>
                                          </p:spTgt>
                                        </p:tgtEl>
                                        <p:attrNameLst>
                                          <p:attrName>style.visibility</p:attrName>
                                        </p:attrNameLst>
                                      </p:cBhvr>
                                      <p:to>
                                        <p:strVal val="visible"/>
                                      </p:to>
                                    </p:set>
                                    <p:anim calcmode="lin" valueType="num">
                                      <p:cBhvr additive="base">
                                        <p:cTn id="7" dur="500" fill="hold"/>
                                        <p:tgtEl>
                                          <p:spTgt spid="1587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872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r>
              <a:rPr lang="en-US" altLang="en-US" smtClean="0"/>
              <a:t>2 - $300</a:t>
            </a:r>
          </a:p>
        </p:txBody>
      </p:sp>
      <p:sp>
        <p:nvSpPr>
          <p:cNvPr id="12291" name="AutoShape 4">
            <a:hlinkClick r:id="rId2" action="ppaction://hlinksldjump" highlightClick="1"/>
          </p:cNvPr>
          <p:cNvSpPr>
            <a:spLocks noChangeArrowheads="1"/>
          </p:cNvSpPr>
          <p:nvPr/>
        </p:nvSpPr>
        <p:spPr bwMode="auto">
          <a:xfrm>
            <a:off x="9982200" y="6248400"/>
            <a:ext cx="457200" cy="381000"/>
          </a:xfrm>
          <a:prstGeom prst="actionButtonHom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59749" name="Rectangle 5"/>
          <p:cNvSpPr>
            <a:spLocks noChangeArrowheads="1"/>
          </p:cNvSpPr>
          <p:nvPr/>
        </p:nvSpPr>
        <p:spPr bwMode="auto">
          <a:xfrm>
            <a:off x="1981200" y="16002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defRPr/>
            </a:pPr>
            <a:r>
              <a:rPr lang="en-US" dirty="0">
                <a:effectLst/>
              </a:rPr>
              <a:t>A student with a mass of </a:t>
            </a:r>
            <a:r>
              <a:rPr lang="en-US" dirty="0" smtClean="0">
                <a:effectLst/>
              </a:rPr>
              <a:t>145kg </a:t>
            </a:r>
            <a:r>
              <a:rPr lang="en-US" dirty="0">
                <a:effectLst/>
              </a:rPr>
              <a:t>runs up three flights of stairs in 20 sec. The student has gone a vertical distance of </a:t>
            </a:r>
            <a:r>
              <a:rPr lang="en-US" dirty="0" smtClean="0">
                <a:effectLst/>
              </a:rPr>
              <a:t>28m</a:t>
            </a:r>
            <a:r>
              <a:rPr lang="en-US" dirty="0">
                <a:effectLst/>
              </a:rPr>
              <a:t>. Determine the amount of </a:t>
            </a:r>
            <a:r>
              <a:rPr lang="en-US" dirty="0" smtClean="0">
                <a:effectLst/>
              </a:rPr>
              <a:t>work done by the student.</a:t>
            </a:r>
            <a:endParaRPr lang="en-US" altLang="en-US" dirty="0">
              <a:effectLst/>
            </a:endParaRPr>
          </a:p>
        </p:txBody>
      </p:sp>
      <p:sp>
        <p:nvSpPr>
          <p:cNvPr id="159750" name="Rectangle 6"/>
          <p:cNvSpPr>
            <a:spLocks noChangeArrowheads="1"/>
          </p:cNvSpPr>
          <p:nvPr/>
        </p:nvSpPr>
        <p:spPr bwMode="auto">
          <a:xfrm>
            <a:off x="1981200" y="3962400"/>
            <a:ext cx="822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eaLnBrk="1" hangingPunct="1">
              <a:defRPr/>
            </a:pPr>
            <a:r>
              <a:rPr lang="en-US" altLang="en-US" dirty="0" smtClean="0">
                <a:effectLst/>
              </a:rPr>
              <a:t>39788 Joules</a:t>
            </a:r>
            <a:endParaRPr lang="en-US" altLang="en-US" dirty="0">
              <a:effectLst/>
            </a:endParaRPr>
          </a:p>
        </p:txBody>
      </p:sp>
    </p:spTree>
    <p:extLst>
      <p:ext uri="{BB962C8B-B14F-4D97-AF65-F5344CB8AC3E}">
        <p14:creationId xmlns:p14="http://schemas.microsoft.com/office/powerpoint/2010/main" val="10899423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9750">
                                            <p:txEl>
                                              <p:pRg st="0" end="0"/>
                                            </p:txEl>
                                          </p:spTgt>
                                        </p:tgtEl>
                                        <p:attrNameLst>
                                          <p:attrName>style.visibility</p:attrName>
                                        </p:attrNameLst>
                                      </p:cBhvr>
                                      <p:to>
                                        <p:strVal val="visible"/>
                                      </p:to>
                                    </p:set>
                                    <p:anim calcmode="lin" valueType="num">
                                      <p:cBhvr additive="base">
                                        <p:cTn id="7" dur="500" fill="hold"/>
                                        <p:tgtEl>
                                          <p:spTgt spid="1597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1079</Words>
  <Application>Microsoft Office PowerPoint</Application>
  <PresentationFormat>Widescreen</PresentationFormat>
  <Paragraphs>110</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Tahoma</vt:lpstr>
      <vt:lpstr>Times</vt:lpstr>
      <vt:lpstr>Wingdings</vt:lpstr>
      <vt:lpstr>Office Theme</vt:lpstr>
      <vt:lpstr>Jeopardy</vt:lpstr>
      <vt:lpstr>1 - $100</vt:lpstr>
      <vt:lpstr>1 - $200</vt:lpstr>
      <vt:lpstr>1 - $300</vt:lpstr>
      <vt:lpstr>1 - $400</vt:lpstr>
      <vt:lpstr>1 - $500</vt:lpstr>
      <vt:lpstr>2 - $100</vt:lpstr>
      <vt:lpstr>2 - $200</vt:lpstr>
      <vt:lpstr>2 - $300</vt:lpstr>
      <vt:lpstr>2 - $400</vt:lpstr>
      <vt:lpstr>2 - $500</vt:lpstr>
      <vt:lpstr>3 - $100</vt:lpstr>
      <vt:lpstr>3 - $200</vt:lpstr>
      <vt:lpstr>3 - $300</vt:lpstr>
      <vt:lpstr>3 - $400</vt:lpstr>
      <vt:lpstr>3 - $500</vt:lpstr>
      <vt:lpstr>4 - $100</vt:lpstr>
      <vt:lpstr>4 - $200</vt:lpstr>
      <vt:lpstr>4 - $300</vt:lpstr>
      <vt:lpstr>4 - $400</vt:lpstr>
      <vt:lpstr>4 - $500</vt:lpstr>
      <vt:lpstr>5 - $100</vt:lpstr>
      <vt:lpstr>5 - $200</vt:lpstr>
      <vt:lpstr>5 - $300</vt:lpstr>
      <vt:lpstr>5 - $400</vt:lpstr>
      <vt:lpstr>5 - $500</vt:lpstr>
      <vt:lpstr>Final Jeopardy</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Stephanie Jones</dc:creator>
  <cp:lastModifiedBy>Stephanie Jones</cp:lastModifiedBy>
  <cp:revision>26</cp:revision>
  <dcterms:created xsi:type="dcterms:W3CDTF">2017-10-19T16:23:51Z</dcterms:created>
  <dcterms:modified xsi:type="dcterms:W3CDTF">2017-10-19T18:56:16Z</dcterms:modified>
</cp:coreProperties>
</file>