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9" r:id="rId13"/>
    <p:sldId id="266" r:id="rId14"/>
    <p:sldId id="260" r:id="rId15"/>
    <p:sldId id="262" r:id="rId16"/>
    <p:sldId id="263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Law of Universal Gravitation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distance between objects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20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(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1  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2 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G = Gravitational Constant</a:t>
                </a:r>
              </a:p>
              <a:p>
                <a:pPr lvl="1"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400" dirty="0"/>
                  <a:t> G = 6.67x10</a:t>
                </a:r>
                <a:r>
                  <a:rPr lang="en-US" altLang="en-US" sz="2400" baseline="30000" dirty="0"/>
                  <a:t>-11</a:t>
                </a:r>
                <a:r>
                  <a:rPr lang="en-US" altLang="en-US" sz="2400" dirty="0"/>
                  <a:t> N*m</a:t>
                </a:r>
                <a:r>
                  <a:rPr lang="en-US" altLang="en-US" sz="2400" baseline="30000" dirty="0"/>
                  <a:t>2</a:t>
                </a:r>
                <a:r>
                  <a:rPr lang="en-US" altLang="en-US" sz="2400" dirty="0"/>
                  <a:t>/kg</a:t>
                </a:r>
                <a:r>
                  <a:rPr lang="en-US" altLang="en-US" sz="2400" baseline="30000" dirty="0"/>
                  <a:t>2</a:t>
                </a:r>
                <a:endParaRPr lang="en-US" altLang="en-US" sz="2400" dirty="0"/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 M = the mass of two bodies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 r = the distance between them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altLang="en-US" sz="2800" dirty="0"/>
                  <a:t> = Force of gravity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3205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68905"/>
            <a:ext cx="9720073" cy="4023360"/>
          </a:xfrm>
        </p:spPr>
        <p:txBody>
          <a:bodyPr/>
          <a:lstStyle/>
          <a:p>
            <a:r>
              <a:rPr lang="en-US" dirty="0" smtClean="0"/>
              <a:t>If two objects, each with a mass of 2 X 10</a:t>
            </a:r>
            <a:r>
              <a:rPr lang="en-US" baseline="30000" dirty="0" smtClean="0"/>
              <a:t>2</a:t>
            </a:r>
            <a:r>
              <a:rPr lang="en-US" dirty="0" smtClean="0"/>
              <a:t> kg, produces a gravitational force between them is 3.5 X 10</a:t>
            </a:r>
            <a:r>
              <a:rPr lang="en-US" baseline="30000" dirty="0" smtClean="0"/>
              <a:t>-6</a:t>
            </a:r>
            <a:r>
              <a:rPr lang="en-US" dirty="0"/>
              <a:t> </a:t>
            </a:r>
            <a:r>
              <a:rPr lang="en-US" dirty="0" smtClean="0"/>
              <a:t>N. What is the distance between them?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25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Universal Gravitation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It is an inverse-square law:</a:t>
                </a:r>
              </a:p>
              <a:p>
                <a:r>
                  <a:rPr lang="en-US" sz="2800" dirty="0" smtClean="0"/>
                  <a:t>If the distance doubles, the force drops to ¼</a:t>
                </a:r>
              </a:p>
              <a:p>
                <a:r>
                  <a:rPr lang="en-US" sz="2800" dirty="0" smtClean="0"/>
                  <a:t>If the distance triples, the force drops to 1/9 </a:t>
                </a:r>
              </a:p>
              <a:p>
                <a:r>
                  <a:rPr lang="en-US" sz="2800" dirty="0" smtClean="0"/>
                  <a:t>Distance X 10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5027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417" y="319486"/>
            <a:ext cx="6735267" cy="618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191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50224"/>
              </p:ext>
            </p:extLst>
          </p:nvPr>
        </p:nvGraphicFramePr>
        <p:xfrm>
          <a:off x="2344420" y="373379"/>
          <a:ext cx="8342630" cy="6015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3" imgW="3686251" imgH="2657551" progId="Excel.Chart.8">
                  <p:embed/>
                </p:oleObj>
              </mc:Choice>
              <mc:Fallback>
                <p:oleObj name="Chart" r:id="rId3" imgW="3686251" imgH="2657551" progId="Excel.Chart.8">
                  <p:embed/>
                  <p:pic>
                    <p:nvPicPr>
                      <p:cNvPr id="717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420" y="373379"/>
                        <a:ext cx="8342630" cy="6015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10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Newton didn’t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Newton didn’t know that gravity bends light. </a:t>
            </a:r>
          </a:p>
          <a:p>
            <a:r>
              <a:rPr lang="en-US" sz="3200" dirty="0" smtClean="0"/>
              <a:t>He also didn’t know that gravity slows down time.</a:t>
            </a:r>
          </a:p>
          <a:p>
            <a:pPr lvl="1"/>
            <a:r>
              <a:rPr lang="en-US" sz="2800" dirty="0" smtClean="0"/>
              <a:t>Clocks near the surface of the Earth run slightly slower than clocks higher up.</a:t>
            </a:r>
          </a:p>
          <a:p>
            <a:pPr marL="12801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986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Curvature of Space-time</a:t>
            </a:r>
            <a:endParaRPr lang="en-US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117" y="2351021"/>
            <a:ext cx="5443903" cy="3892683"/>
          </a:xfrm>
          <a:noFill/>
        </p:spPr>
      </p:pic>
    </p:spTree>
    <p:extLst>
      <p:ext uri="{BB962C8B-B14F-4D97-AF65-F5344CB8AC3E}">
        <p14:creationId xmlns:p14="http://schemas.microsoft.com/office/powerpoint/2010/main" val="1684100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60220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According to Einstein, gravity isn’t technically a force.</a:t>
            </a:r>
          </a:p>
          <a:p>
            <a:pPr lvl="1"/>
            <a:r>
              <a:rPr lang="en-US" sz="2800" dirty="0" smtClean="0"/>
              <a:t>It’s an effect caused by the curvature of space-time by massive bodies.</a:t>
            </a:r>
          </a:p>
          <a:p>
            <a:pPr marL="128016" lvl="1" indent="0">
              <a:buNone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Why we treat it as a force?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In normal situations, Newton’s Law of Universal Gravity provides an excellent approximate of the behavior of massive bodies. </a:t>
            </a:r>
          </a:p>
        </p:txBody>
      </p:sp>
    </p:spTree>
    <p:extLst>
      <p:ext uri="{BB962C8B-B14F-4D97-AF65-F5344CB8AC3E}">
        <p14:creationId xmlns:p14="http://schemas.microsoft.com/office/powerpoint/2010/main" val="351788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20779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Every object with mass attracts every other object with mass.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Newton realized that the force of attraction between two massive objects: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Increase as the mass of the objects increases.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Decreases as the distance between the objects increase.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Universal Gravitation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4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sz="1400" dirty="0"/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 smtClean="0"/>
                  <a:t> G </a:t>
                </a:r>
                <a:r>
                  <a:rPr lang="en-US" altLang="en-US" sz="2800" dirty="0"/>
                  <a:t>= Gravitational Constant</a:t>
                </a:r>
              </a:p>
              <a:p>
                <a:pPr lvl="1"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400" dirty="0" smtClean="0"/>
                  <a:t> G </a:t>
                </a:r>
                <a:r>
                  <a:rPr lang="en-US" altLang="en-US" sz="2400" dirty="0"/>
                  <a:t>= 6.67x10</a:t>
                </a:r>
                <a:r>
                  <a:rPr lang="en-US" altLang="en-US" sz="2400" baseline="30000" dirty="0"/>
                  <a:t>-11</a:t>
                </a:r>
                <a:r>
                  <a:rPr lang="en-US" altLang="en-US" sz="2400" dirty="0"/>
                  <a:t> N*m</a:t>
                </a:r>
                <a:r>
                  <a:rPr lang="en-US" altLang="en-US" sz="2400" baseline="30000" dirty="0"/>
                  <a:t>2</a:t>
                </a:r>
                <a:r>
                  <a:rPr lang="en-US" altLang="en-US" sz="2400" dirty="0"/>
                  <a:t>/kg</a:t>
                </a:r>
                <a:r>
                  <a:rPr lang="en-US" altLang="en-US" sz="2400" baseline="30000" dirty="0"/>
                  <a:t>2</a:t>
                </a:r>
                <a:endParaRPr lang="en-US" altLang="en-US" sz="2400" dirty="0"/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 smtClean="0"/>
                  <a:t> M</a:t>
                </a:r>
                <a:r>
                  <a:rPr lang="en-US" altLang="en-US" sz="2800" baseline="-25000" dirty="0" smtClean="0"/>
                  <a:t>1</a:t>
                </a:r>
                <a:r>
                  <a:rPr lang="en-US" altLang="en-US" sz="2800" dirty="0" smtClean="0"/>
                  <a:t> </a:t>
                </a:r>
                <a:r>
                  <a:rPr lang="en-US" altLang="en-US" sz="2800" dirty="0"/>
                  <a:t>and M</a:t>
                </a:r>
                <a:r>
                  <a:rPr lang="en-US" altLang="en-US" sz="2800" baseline="-25000" dirty="0"/>
                  <a:t>2</a:t>
                </a:r>
                <a:r>
                  <a:rPr lang="en-US" altLang="en-US" sz="2800" dirty="0"/>
                  <a:t> = the mass of two bodies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 smtClean="0"/>
                  <a:t> r </a:t>
                </a:r>
                <a:r>
                  <a:rPr lang="en-US" altLang="en-US" sz="2800" dirty="0"/>
                  <a:t>= the distance between them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4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36821"/>
            <a:ext cx="9720073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students are sitting 1.5 m apart. One student has a mass of 70 kg and the other has a mass of 52 kg. What is the gravitational force between them?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50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0779"/>
            <a:ext cx="9720073" cy="4023360"/>
          </a:xfrm>
        </p:spPr>
        <p:txBody>
          <a:bodyPr/>
          <a:lstStyle/>
          <a:p>
            <a:r>
              <a:rPr lang="en-US" dirty="0" smtClean="0"/>
              <a:t>What gravitational force does the moon produce on the Earth as their centers are 3.88 X </a:t>
            </a:r>
            <a:r>
              <a:rPr lang="en-US" dirty="0"/>
              <a:t>10</a:t>
            </a:r>
            <a:r>
              <a:rPr lang="en-US" baseline="30000" dirty="0"/>
              <a:t>8</a:t>
            </a:r>
            <a:r>
              <a:rPr lang="en-US" dirty="0" smtClean="0"/>
              <a:t> m apart and the moon has a mass of 7.34 X 10</a:t>
            </a:r>
            <a:r>
              <a:rPr lang="en-US" baseline="30000" dirty="0" smtClean="0"/>
              <a:t>22</a:t>
            </a:r>
            <a:r>
              <a:rPr lang="en-US" dirty="0" smtClean="0"/>
              <a:t> kg? (The mass of the Earth is 5.9 X 10</a:t>
            </a:r>
            <a:r>
              <a:rPr lang="en-US" baseline="30000" dirty="0" smtClean="0"/>
              <a:t>24</a:t>
            </a:r>
            <a:r>
              <a:rPr lang="en-US" dirty="0" smtClean="0"/>
              <a:t> kg)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3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mass of Objects with equal mass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G = Gravitational Constant</a:t>
                </a:r>
              </a:p>
              <a:p>
                <a:pPr lvl="1"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400" dirty="0"/>
                  <a:t> G = 6.67x10</a:t>
                </a:r>
                <a:r>
                  <a:rPr lang="en-US" altLang="en-US" sz="2400" baseline="30000" dirty="0"/>
                  <a:t>-11</a:t>
                </a:r>
                <a:r>
                  <a:rPr lang="en-US" altLang="en-US" sz="2400" dirty="0"/>
                  <a:t> N*m</a:t>
                </a:r>
                <a:r>
                  <a:rPr lang="en-US" altLang="en-US" sz="2400" baseline="30000" dirty="0"/>
                  <a:t>2</a:t>
                </a:r>
                <a:r>
                  <a:rPr lang="en-US" altLang="en-US" sz="2400" dirty="0"/>
                  <a:t>/kg</a:t>
                </a:r>
                <a:r>
                  <a:rPr lang="en-US" altLang="en-US" sz="2400" baseline="30000" dirty="0"/>
                  <a:t>2</a:t>
                </a:r>
                <a:endParaRPr lang="en-US" altLang="en-US" sz="2400" dirty="0"/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 </a:t>
                </a:r>
                <a:r>
                  <a:rPr lang="en-US" altLang="en-US" sz="2800" dirty="0" smtClean="0"/>
                  <a:t>M = </a:t>
                </a:r>
                <a:r>
                  <a:rPr lang="en-US" altLang="en-US" sz="2800" dirty="0"/>
                  <a:t>the mass of two bodies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 r = the distance between </a:t>
                </a:r>
                <a:r>
                  <a:rPr lang="en-US" altLang="en-US" sz="2800" dirty="0" smtClean="0"/>
                  <a:t>them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altLang="en-US" sz="2800" dirty="0" smtClean="0"/>
                  <a:t> = Force of gravity</a:t>
                </a:r>
                <a:endParaRPr lang="en-US" alt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981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gravitational force between objects of equal mass is 2.33 </a:t>
            </a:r>
            <a:r>
              <a:rPr lang="en-US" dirty="0"/>
              <a:t>X </a:t>
            </a:r>
            <a:r>
              <a:rPr lang="en-US" dirty="0" smtClean="0"/>
              <a:t>10</a:t>
            </a:r>
            <a:r>
              <a:rPr lang="en-US" baseline="30000" dirty="0" smtClean="0"/>
              <a:t>8</a:t>
            </a:r>
            <a:r>
              <a:rPr lang="en-US" dirty="0" smtClean="0"/>
              <a:t> N when the objects are 10 m apart. What is the mass of each object?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4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mass of one object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4800" dirty="0"/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G = Gravitational Constant</a:t>
                </a:r>
              </a:p>
              <a:p>
                <a:pPr lvl="1"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400" dirty="0"/>
                  <a:t> G = 6.67x10</a:t>
                </a:r>
                <a:r>
                  <a:rPr lang="en-US" altLang="en-US" sz="2400" baseline="30000" dirty="0"/>
                  <a:t>-11</a:t>
                </a:r>
                <a:r>
                  <a:rPr lang="en-US" altLang="en-US" sz="2400" dirty="0"/>
                  <a:t> N*m</a:t>
                </a:r>
                <a:r>
                  <a:rPr lang="en-US" altLang="en-US" sz="2400" baseline="30000" dirty="0"/>
                  <a:t>2</a:t>
                </a:r>
                <a:r>
                  <a:rPr lang="en-US" altLang="en-US" sz="2400" dirty="0"/>
                  <a:t>/kg</a:t>
                </a:r>
                <a:r>
                  <a:rPr lang="en-US" altLang="en-US" sz="2400" baseline="30000" dirty="0"/>
                  <a:t>2</a:t>
                </a:r>
                <a:endParaRPr lang="en-US" altLang="en-US" sz="2400" dirty="0"/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 M = the mass of two bodies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 r = the distance between them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altLang="en-US" sz="2800" dirty="0"/>
                  <a:t> = Force of </a:t>
                </a:r>
                <a:r>
                  <a:rPr lang="en-US" altLang="en-US" sz="2800" dirty="0" smtClean="0"/>
                  <a:t>gravity</a:t>
                </a:r>
                <a:endParaRPr lang="en-US" alt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6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581" y="1724527"/>
            <a:ext cx="10959325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gravitational force between two objects that are 2.1 x 10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m apart is 3.2 X 10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N. If the mass of one object is 55 kg, what is the mass of the other object?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7838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</TotalTime>
  <Words>388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Cambria Math</vt:lpstr>
      <vt:lpstr>Tw Cen MT</vt:lpstr>
      <vt:lpstr>Tw Cen MT Condensed</vt:lpstr>
      <vt:lpstr>Wingdings</vt:lpstr>
      <vt:lpstr>Wingdings 3</vt:lpstr>
      <vt:lpstr>Integral</vt:lpstr>
      <vt:lpstr>Chart</vt:lpstr>
      <vt:lpstr>Newton’s Law of Universal Gravitation</vt:lpstr>
      <vt:lpstr>Gravitation</vt:lpstr>
      <vt:lpstr>Law of Universal Gravitation</vt:lpstr>
      <vt:lpstr>Practice</vt:lpstr>
      <vt:lpstr>Practice</vt:lpstr>
      <vt:lpstr>Finding mass of Objects with equal mass</vt:lpstr>
      <vt:lpstr>Practice</vt:lpstr>
      <vt:lpstr>Finding the mass of one object</vt:lpstr>
      <vt:lpstr>Practice</vt:lpstr>
      <vt:lpstr>Finding the distance between objects</vt:lpstr>
      <vt:lpstr>Practice</vt:lpstr>
      <vt:lpstr>Law of Universal Gravitation</vt:lpstr>
      <vt:lpstr>PowerPoint Presentation</vt:lpstr>
      <vt:lpstr>PowerPoint Presentation</vt:lpstr>
      <vt:lpstr>Some things Newton didn’t know</vt:lpstr>
      <vt:lpstr>Curvature of Space-time</vt:lpstr>
      <vt:lpstr>Gravity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 of Universal Gravitation</dc:title>
  <dc:creator>Stephanie Jones</dc:creator>
  <cp:lastModifiedBy>Stephanie Jones</cp:lastModifiedBy>
  <cp:revision>11</cp:revision>
  <dcterms:created xsi:type="dcterms:W3CDTF">2017-09-08T12:40:35Z</dcterms:created>
  <dcterms:modified xsi:type="dcterms:W3CDTF">2017-09-15T12:21:23Z</dcterms:modified>
</cp:coreProperties>
</file>