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7" r:id="rId2"/>
    <p:sldId id="266" r:id="rId3"/>
    <p:sldId id="267" r:id="rId4"/>
    <p:sldId id="268" r:id="rId5"/>
    <p:sldId id="269" r:id="rId6"/>
    <p:sldId id="270" r:id="rId7"/>
    <p:sldId id="276" r:id="rId8"/>
    <p:sldId id="277" r:id="rId9"/>
    <p:sldId id="3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F6EF0-5D64-418C-BDF2-5FC1795CE511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3E93A-773B-4372-B2D6-26E25B58C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02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98DB27-9BFF-4127-B913-B53534CAC45D}" type="slidenum">
              <a:rPr lang="en-US" altLang="en-US" sz="1200" b="0" smtClean="0"/>
              <a:pPr/>
              <a:t>8</a:t>
            </a:fld>
            <a:endParaRPr lang="en-US" altLang="en-US" sz="1200" b="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70388"/>
            <a:ext cx="5029200" cy="4138612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1926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4572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0" y="18288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0" y="18288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E7EDD-38C3-4BA1-ACA8-76E9D487D7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35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10668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Linear Motion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269201"/>
              </p:ext>
            </p:extLst>
          </p:nvPr>
        </p:nvGraphicFramePr>
        <p:xfrm>
          <a:off x="2373312" y="2350655"/>
          <a:ext cx="197008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lip" r:id="rId3" imgW="3284538" imgH="4191000" progId="MS_ClipArt_Gallery.2">
                  <p:embed/>
                </p:oleObj>
              </mc:Choice>
              <mc:Fallback>
                <p:oleObj name="Clip" r:id="rId3" imgW="3284538" imgH="4191000" progId="MS_ClipArt_Gallery.2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12" y="2350655"/>
                        <a:ext cx="1970088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458068"/>
              </p:ext>
            </p:extLst>
          </p:nvPr>
        </p:nvGraphicFramePr>
        <p:xfrm>
          <a:off x="6752936" y="2350655"/>
          <a:ext cx="3352800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lip" r:id="rId5" imgW="5318125" imgH="3086100" progId="MS_ClipArt_Gallery.2">
                  <p:embed/>
                </p:oleObj>
              </mc:Choice>
              <mc:Fallback>
                <p:oleObj name="Clip" r:id="rId5" imgW="5318125" imgH="3086100" progId="MS_ClipArt_Gallery.2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936" y="2350655"/>
                        <a:ext cx="3352800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562924"/>
              </p:ext>
            </p:extLst>
          </p:nvPr>
        </p:nvGraphicFramePr>
        <p:xfrm>
          <a:off x="3162300" y="4800600"/>
          <a:ext cx="6477000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lip" r:id="rId7" imgW="6545263" imgH="1706563" progId="MS_ClipArt_Gallery.2">
                  <p:embed/>
                </p:oleObj>
              </mc:Choice>
              <mc:Fallback>
                <p:oleObj name="Clip" r:id="rId7" imgW="6545263" imgH="1706563" progId="MS_ClipArt_Gallery.2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4800600"/>
                        <a:ext cx="6477000" cy="168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300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 i="1" dirty="0" smtClean="0">
                <a:solidFill>
                  <a:schemeClr val="tx1"/>
                </a:solidFill>
              </a:rPr>
              <a:t>Speed</a:t>
            </a:r>
            <a:endParaRPr lang="en-US" altLang="en-US" b="1" i="1" dirty="0" smtClean="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75379" y="1891538"/>
            <a:ext cx="8835421" cy="457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400" i="1" dirty="0"/>
              <a:t>Speed</a:t>
            </a:r>
            <a:r>
              <a:rPr lang="en-US" altLang="en-US" sz="2400" dirty="0"/>
              <a:t> is how fast something is going.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451579" y="2285692"/>
            <a:ext cx="87592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0" dirty="0"/>
              <a:t>It is a measure of the distance covered divided by the unit of time it took to cover the distance.</a:t>
            </a:r>
            <a:endParaRPr kumimoji="1" lang="en-US" altLang="en-US" sz="4400" i="1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451579" y="3094039"/>
            <a:ext cx="8683021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en-US" sz="2800" i="1" dirty="0"/>
              <a:t>Speed is calculated by </a:t>
            </a:r>
            <a:r>
              <a:rPr lang="en-US" altLang="en-US" sz="2400" b="0" dirty="0"/>
              <a:t>dividing the </a:t>
            </a:r>
            <a:r>
              <a:rPr lang="en-US" altLang="en-US" sz="2400" b="0" u="sng" dirty="0"/>
              <a:t>distance</a:t>
            </a:r>
            <a:r>
              <a:rPr lang="en-US" altLang="en-US" sz="2400" b="0" u="sng" dirty="0">
                <a:solidFill>
                  <a:schemeClr val="tx2"/>
                </a:solidFill>
              </a:rPr>
              <a:t> </a:t>
            </a:r>
            <a:r>
              <a:rPr lang="en-US" altLang="en-US" sz="2400" b="0" dirty="0"/>
              <a:t>traveled by the </a:t>
            </a:r>
            <a:r>
              <a:rPr lang="en-US" altLang="en-US" sz="2400" b="0" u="sng" dirty="0"/>
              <a:t>time</a:t>
            </a:r>
            <a:r>
              <a:rPr lang="en-US" altLang="en-US" sz="2400" b="0" dirty="0"/>
              <a:t> it took to travel the distance.</a:t>
            </a:r>
          </a:p>
        </p:txBody>
      </p:sp>
      <p:sp>
        <p:nvSpPr>
          <p:cNvPr id="39942" name="Text Box 8"/>
          <p:cNvSpPr txBox="1">
            <a:spLocks noChangeArrowheads="1"/>
          </p:cNvSpPr>
          <p:nvPr/>
        </p:nvSpPr>
        <p:spPr bwMode="auto">
          <a:xfrm>
            <a:off x="5699125" y="3810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kumimoji="1" lang="en-US" altLang="en-US" sz="4400" i="1"/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109771"/>
              </p:ext>
            </p:extLst>
          </p:nvPr>
        </p:nvGraphicFramePr>
        <p:xfrm>
          <a:off x="1451579" y="4089797"/>
          <a:ext cx="8149621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3" imgW="5486400" imgH="720852" progId="Word.Document.8">
                  <p:embed/>
                </p:oleObj>
              </mc:Choice>
              <mc:Fallback>
                <p:oleObj name="Document" r:id="rId3" imgW="5486400" imgH="720852" progId="Word.Document.8">
                  <p:embed/>
                  <p:pic>
                    <p:nvPicPr>
                      <p:cNvPr id="717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1579" y="4089797"/>
                        <a:ext cx="8149621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6" name="Line 12"/>
          <p:cNvSpPr>
            <a:spLocks noChangeShapeType="1"/>
          </p:cNvSpPr>
          <p:nvPr/>
        </p:nvSpPr>
        <p:spPr bwMode="auto">
          <a:xfrm flipH="1">
            <a:off x="7924800" y="5257800"/>
            <a:ext cx="76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3"/>
          <p:cNvSpPr>
            <a:spLocks noChangeShapeType="1"/>
          </p:cNvSpPr>
          <p:nvPr/>
        </p:nvSpPr>
        <p:spPr bwMode="auto">
          <a:xfrm>
            <a:off x="8001000" y="5257800"/>
            <a:ext cx="914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4"/>
          <p:cNvSpPr>
            <a:spLocks noChangeShapeType="1"/>
          </p:cNvSpPr>
          <p:nvPr/>
        </p:nvSpPr>
        <p:spPr bwMode="auto">
          <a:xfrm>
            <a:off x="7924800" y="5334000"/>
            <a:ext cx="1066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5"/>
          <p:cNvSpPr>
            <a:spLocks noChangeShapeType="1"/>
          </p:cNvSpPr>
          <p:nvPr/>
        </p:nvSpPr>
        <p:spPr bwMode="auto">
          <a:xfrm>
            <a:off x="6827838" y="8578850"/>
            <a:ext cx="10969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Line 16"/>
          <p:cNvSpPr>
            <a:spLocks noChangeShapeType="1"/>
          </p:cNvSpPr>
          <p:nvPr/>
        </p:nvSpPr>
        <p:spPr bwMode="auto">
          <a:xfrm>
            <a:off x="6980238" y="8731250"/>
            <a:ext cx="10969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570997" y="3962401"/>
            <a:ext cx="1828800" cy="1295399"/>
            <a:chOff x="7620000" y="4572001"/>
            <a:chExt cx="1828800" cy="1295399"/>
          </a:xfrm>
        </p:grpSpPr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>
              <a:off x="7620000" y="4572001"/>
              <a:ext cx="1828800" cy="12795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8382000" y="4800600"/>
              <a:ext cx="3048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/>
                <a:t>d</a:t>
              </a:r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8001000" y="5410201"/>
              <a:ext cx="457200" cy="3667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dirty="0"/>
                <a:t> s</a:t>
              </a:r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8610600" y="5410201"/>
              <a:ext cx="457200" cy="3667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 b="0"/>
                <a:t> </a:t>
              </a:r>
              <a:r>
                <a:rPr lang="en-US" altLang="en-US" sz="2000"/>
                <a:t>t</a:t>
              </a: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8534400" y="5181600"/>
              <a:ext cx="0" cy="685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 flipV="1">
              <a:off x="8077200" y="5181600"/>
              <a:ext cx="914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1451579" y="4723577"/>
            <a:ext cx="403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en-US" sz="2800" dirty="0"/>
              <a:t>Speed is measured in meters per second ( m/s)</a:t>
            </a:r>
          </a:p>
        </p:txBody>
      </p:sp>
    </p:spTree>
    <p:extLst>
      <p:ext uri="{BB962C8B-B14F-4D97-AF65-F5344CB8AC3E}">
        <p14:creationId xmlns:p14="http://schemas.microsoft.com/office/powerpoint/2010/main" val="230612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2" grpId="0" autoUpdateAnimBg="0"/>
      <p:bldP spid="7175" grpId="0" autoUpdateAnimBg="0"/>
      <p:bldP spid="718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Types of speed</a:t>
            </a:r>
            <a:endParaRPr lang="en-US" altLang="en-US" dirty="0" smtClean="0">
              <a:solidFill>
                <a:srgbClr val="7B9899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51579" y="2059566"/>
            <a:ext cx="7848600" cy="664716"/>
          </a:xfrm>
        </p:spPr>
        <p:txBody>
          <a:bodyPr/>
          <a:lstStyle/>
          <a:p>
            <a:pPr eaLnBrk="1" hangingPunct="1"/>
            <a:r>
              <a:rPr lang="en-US" altLang="en-US" b="1" i="1" dirty="0" smtClean="0"/>
              <a:t>Instantaneous speed</a:t>
            </a:r>
            <a:r>
              <a:rPr lang="en-US" altLang="en-US" dirty="0" smtClean="0"/>
              <a:t> is “the speed at a specific instant”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451579" y="2624269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/>
              <a:t>A speedometer measures instantaneous speed.</a:t>
            </a: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253" y="2091894"/>
            <a:ext cx="2254881" cy="196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6" name="Text Box 9"/>
          <p:cNvSpPr txBox="1">
            <a:spLocks noChangeArrowheads="1"/>
          </p:cNvSpPr>
          <p:nvPr/>
        </p:nvSpPr>
        <p:spPr bwMode="auto">
          <a:xfrm>
            <a:off x="2895600" y="3810001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 b="0"/>
              <a:t>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451579" y="3225816"/>
            <a:ext cx="6934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 dirty="0"/>
              <a:t>Average speed</a:t>
            </a:r>
            <a:r>
              <a:rPr lang="en-US" altLang="en-US" b="0" dirty="0"/>
              <a:t> is “the total distance covered in a particular time period”</a:t>
            </a:r>
          </a:p>
        </p:txBody>
      </p:sp>
    </p:spTree>
    <p:extLst>
      <p:ext uri="{BB962C8B-B14F-4D97-AF65-F5344CB8AC3E}">
        <p14:creationId xmlns:p14="http://schemas.microsoft.com/office/powerpoint/2010/main" val="373367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8" grpId="0" autoUpdateAnimBg="0"/>
      <p:bldP spid="82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3870" y="1095033"/>
            <a:ext cx="9603275" cy="66709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But What is Velocity?</a:t>
            </a:r>
            <a:endParaRPr lang="en-US" altLang="en-US" dirty="0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135177"/>
              </p:ext>
            </p:extLst>
          </p:nvPr>
        </p:nvGraphicFramePr>
        <p:xfrm>
          <a:off x="1423870" y="1914525"/>
          <a:ext cx="7391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3" imgW="5486400" imgH="262128" progId="Word.Document.8">
                  <p:embed/>
                </p:oleObj>
              </mc:Choice>
              <mc:Fallback>
                <p:oleObj name="Document" r:id="rId3" imgW="5486400" imgH="262128" progId="Word.Document.8">
                  <p:embed/>
                  <p:pic>
                    <p:nvPicPr>
                      <p:cNvPr id="92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870" y="1914525"/>
                        <a:ext cx="7391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104433"/>
              </p:ext>
            </p:extLst>
          </p:nvPr>
        </p:nvGraphicFramePr>
        <p:xfrm>
          <a:off x="1423870" y="2482850"/>
          <a:ext cx="73167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5" imgW="5486400" imgH="262128" progId="Word.Document.8">
                  <p:embed/>
                </p:oleObj>
              </mc:Choice>
              <mc:Fallback>
                <p:oleObj name="Document" r:id="rId5" imgW="5486400" imgH="262128" progId="Word.Document.8">
                  <p:embed/>
                  <p:pic>
                    <p:nvPicPr>
                      <p:cNvPr id="9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870" y="2482850"/>
                        <a:ext cx="73167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073902"/>
              </p:ext>
            </p:extLst>
          </p:nvPr>
        </p:nvGraphicFramePr>
        <p:xfrm>
          <a:off x="2895601" y="2832100"/>
          <a:ext cx="7010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7" imgW="5486400" imgH="262128" progId="Word.Document.8">
                  <p:embed/>
                </p:oleObj>
              </mc:Choice>
              <mc:Fallback>
                <p:oleObj name="Document" r:id="rId7" imgW="5486400" imgH="262128" progId="Word.Document.8">
                  <p:embed/>
                  <p:pic>
                    <p:nvPicPr>
                      <p:cNvPr id="92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1" y="2832100"/>
                        <a:ext cx="70104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223721"/>
              </p:ext>
            </p:extLst>
          </p:nvPr>
        </p:nvGraphicFramePr>
        <p:xfrm>
          <a:off x="1423870" y="3321050"/>
          <a:ext cx="65547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Document" r:id="rId9" imgW="5486400" imgH="262128" progId="Word.Document.8">
                  <p:embed/>
                </p:oleObj>
              </mc:Choice>
              <mc:Fallback>
                <p:oleObj name="Document" r:id="rId9" imgW="5486400" imgH="262128" progId="Word.Document.8">
                  <p:embed/>
                  <p:pic>
                    <p:nvPicPr>
                      <p:cNvPr id="92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870" y="3321050"/>
                        <a:ext cx="6554787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418473"/>
              </p:ext>
            </p:extLst>
          </p:nvPr>
        </p:nvGraphicFramePr>
        <p:xfrm>
          <a:off x="2588492" y="3963196"/>
          <a:ext cx="68167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11" imgW="9558528" imgH="876300" progId="Word.Document.8">
                  <p:embed/>
                </p:oleObj>
              </mc:Choice>
              <mc:Fallback>
                <p:oleObj name="Document" r:id="rId11" imgW="9558528" imgH="876300" progId="Word.Document.8">
                  <p:embed/>
                  <p:pic>
                    <p:nvPicPr>
                      <p:cNvPr id="922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492" y="3963196"/>
                        <a:ext cx="68167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5119570" y="3835400"/>
            <a:ext cx="1828800" cy="1279525"/>
            <a:chOff x="6934200" y="4267201"/>
            <a:chExt cx="1828800" cy="1279525"/>
          </a:xfrm>
        </p:grpSpPr>
        <p:sp>
          <p:nvSpPr>
            <p:cNvPr id="9225" name="AutoShape 9"/>
            <p:cNvSpPr>
              <a:spLocks noChangeArrowheads="1"/>
            </p:cNvSpPr>
            <p:nvPr/>
          </p:nvSpPr>
          <p:spPr bwMode="auto">
            <a:xfrm>
              <a:off x="6934200" y="4267201"/>
              <a:ext cx="1828800" cy="12795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7848600" y="4876801"/>
              <a:ext cx="0" cy="639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7391400" y="4876800"/>
              <a:ext cx="914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7391400" y="5105400"/>
              <a:ext cx="3048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v</a:t>
              </a:r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8001000" y="5105400"/>
              <a:ext cx="3048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t</a:t>
              </a:r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7696200" y="4495800"/>
              <a:ext cx="3048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572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51579" y="970374"/>
            <a:ext cx="9603275" cy="765663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Velocity</a:t>
            </a:r>
            <a:endParaRPr lang="en-US" altLang="en-US" smtClean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451579" y="194314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 dirty="0"/>
              <a:t>Velocity can change even if the speed stays constant.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51579" y="2489726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 dirty="0"/>
              <a:t>Example: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451579" y="2990274"/>
            <a:ext cx="425649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 dirty="0"/>
              <a:t>A racecar on a circular track moving at a constant speed of 100 km/h has a constantly changing velocity because of a changing direction of travel</a:t>
            </a:r>
            <a:r>
              <a:rPr lang="en-US" altLang="en-US" b="0" dirty="0"/>
              <a:t> </a:t>
            </a: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091432"/>
              </p:ext>
            </p:extLst>
          </p:nvPr>
        </p:nvGraphicFramePr>
        <p:xfrm>
          <a:off x="6045200" y="2987862"/>
          <a:ext cx="39624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lip" r:id="rId3" imgW="6545263" imgH="1706563" progId="MS_ClipArt_Gallery.2">
                  <p:embed/>
                </p:oleObj>
              </mc:Choice>
              <mc:Fallback>
                <p:oleObj name="Clip" r:id="rId3" imgW="6545263" imgH="1706563" progId="MS_ClipArt_Gallery.2">
                  <p:embed/>
                  <p:pic>
                    <p:nvPicPr>
                      <p:cNvPr id="102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200" y="2987862"/>
                        <a:ext cx="396240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787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1524000" y="34549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chemeClr val="tx2"/>
                </a:solidFill>
                <a:latin typeface="Bell MT" panose="02020503060305020303" pitchFamily="18" charset="0"/>
              </a:rPr>
              <a:t>Different Kinds of Velocity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0" y="1206787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Bell MT" panose="02020503060305020303" pitchFamily="18" charset="0"/>
              </a:rPr>
              <a:t>Instantaneous Velocity </a:t>
            </a:r>
            <a:r>
              <a:rPr lang="en-US" altLang="en-US" sz="2800" dirty="0">
                <a:latin typeface="Bell MT" panose="02020503060305020303" pitchFamily="18" charset="0"/>
              </a:rPr>
              <a:t>– Velocity at any moment in time and is represented by a point on a velocity-time graph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0" y="2372879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Bell MT" panose="02020503060305020303" pitchFamily="18" charset="0"/>
              </a:rPr>
              <a:t>Average Velocity </a:t>
            </a:r>
            <a:r>
              <a:rPr lang="en-US" altLang="en-US" sz="2800" dirty="0">
                <a:latin typeface="Bell MT" panose="02020503060305020303" pitchFamily="18" charset="0"/>
              </a:rPr>
              <a:t>– Total displacement divided by the total time interval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24000" y="3429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Bell MT" panose="02020503060305020303" pitchFamily="18" charset="0"/>
              </a:rPr>
              <a:t>Constant Velocity </a:t>
            </a:r>
            <a:r>
              <a:rPr lang="en-US" altLang="en-US" sz="2800" dirty="0">
                <a:latin typeface="Bell MT" panose="02020503060305020303" pitchFamily="18" charset="0"/>
              </a:rPr>
              <a:t>– Velocity that does not change over a time interval</a:t>
            </a:r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1524000" y="4595092"/>
            <a:ext cx="812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Velocity is the slope of the displacement-time graph</a:t>
            </a:r>
          </a:p>
        </p:txBody>
      </p:sp>
    </p:spTree>
    <p:extLst>
      <p:ext uri="{BB962C8B-B14F-4D97-AF65-F5344CB8AC3E}">
        <p14:creationId xmlns:p14="http://schemas.microsoft.com/office/powerpoint/2010/main" val="384992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b="1" dirty="0" smtClean="0">
                <a:solidFill>
                  <a:schemeClr val="tx1"/>
                </a:solidFill>
              </a:rPr>
              <a:t>Distance time Graph</a:t>
            </a:r>
            <a:endParaRPr lang="en-US" altLang="en-US" sz="4400" dirty="0" smtClean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375379" y="1933575"/>
            <a:ext cx="44158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/>
              <a:t>The slope of a graph showing distance plotted over time gives the velocity ( or speed).</a:t>
            </a:r>
            <a:endParaRPr lang="en-US" altLang="en-US" sz="3600" b="0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44989" y="4530706"/>
            <a:ext cx="3276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/>
              <a:t>The steeper the line the greater the velocity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899" y="1968013"/>
            <a:ext cx="4449618" cy="4293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819400" y="3733800"/>
            <a:ext cx="2895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4400" b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211689" y="3318570"/>
            <a:ext cx="2743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 dirty="0"/>
              <a:t>Because Change in distance over time is  velocity! </a:t>
            </a:r>
          </a:p>
        </p:txBody>
      </p:sp>
    </p:spTree>
    <p:extLst>
      <p:ext uri="{BB962C8B-B14F-4D97-AF65-F5344CB8AC3E}">
        <p14:creationId xmlns:p14="http://schemas.microsoft.com/office/powerpoint/2010/main" val="108386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  <p:bldP spid="1741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Distance versus Time Graph</a:t>
            </a:r>
          </a:p>
        </p:txBody>
      </p:sp>
      <p:pic>
        <p:nvPicPr>
          <p:cNvPr id="113666" name="Picture 2" descr="Image result for distance time 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83" y="1028700"/>
            <a:ext cx="6406283" cy="478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0765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2" name="Picture 4" descr="Image result for distance time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97" y="1939782"/>
            <a:ext cx="5802367" cy="379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calculate speed using a distance time graph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86764" y="1853754"/>
            <a:ext cx="58743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/>
              <a:t>To determine speed from this graph, do the following</a:t>
            </a:r>
            <a:r>
              <a:rPr lang="en-US" altLang="en-US" sz="2800" dirty="0" smtClean="0"/>
              <a:t>:</a:t>
            </a:r>
            <a:endParaRPr lang="en-US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Pick two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Determine how much distance was covered between the two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Determine how much time passed between the two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Plug those </a:t>
            </a:r>
            <a:r>
              <a:rPr lang="en-US" altLang="en-US" sz="2800" dirty="0" smtClean="0"/>
              <a:t>numbers </a:t>
            </a:r>
            <a:r>
              <a:rPr lang="en-US" altLang="en-US" sz="2800" dirty="0"/>
              <a:t>into the speed equation and solve</a:t>
            </a:r>
          </a:p>
        </p:txBody>
      </p:sp>
    </p:spTree>
    <p:extLst>
      <p:ext uri="{BB962C8B-B14F-4D97-AF65-F5344CB8AC3E}">
        <p14:creationId xmlns:p14="http://schemas.microsoft.com/office/powerpoint/2010/main" val="155227422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</TotalTime>
  <Words>292</Words>
  <Application>Microsoft Office PowerPoint</Application>
  <PresentationFormat>Widescreen</PresentationFormat>
  <Paragraphs>39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Bell MT</vt:lpstr>
      <vt:lpstr>Calibri</vt:lpstr>
      <vt:lpstr>Gill Sans MT</vt:lpstr>
      <vt:lpstr>Times New Roman</vt:lpstr>
      <vt:lpstr>Gallery</vt:lpstr>
      <vt:lpstr>Clip</vt:lpstr>
      <vt:lpstr>Document</vt:lpstr>
      <vt:lpstr> Linear Motion</vt:lpstr>
      <vt:lpstr>Speed</vt:lpstr>
      <vt:lpstr>Types of speed</vt:lpstr>
      <vt:lpstr>But What is Velocity?</vt:lpstr>
      <vt:lpstr>Velocity</vt:lpstr>
      <vt:lpstr>PowerPoint Presentation</vt:lpstr>
      <vt:lpstr>Distance time Graph</vt:lpstr>
      <vt:lpstr>Distance versus Time Graph</vt:lpstr>
      <vt:lpstr>How to calculate speed using a distance time graph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Motion</dc:title>
  <dc:creator>Stephanie Jones</dc:creator>
  <cp:lastModifiedBy>Stephanie Jones</cp:lastModifiedBy>
  <cp:revision>5</cp:revision>
  <dcterms:created xsi:type="dcterms:W3CDTF">2017-08-03T19:56:59Z</dcterms:created>
  <dcterms:modified xsi:type="dcterms:W3CDTF">2017-08-10T20:06:16Z</dcterms:modified>
</cp:coreProperties>
</file>