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3284890-85D2-4D7B-8EF5-15A9C1DB8F42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05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0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1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1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6F822A4-8DA6-4447-9B1F-C5DB58435268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12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9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7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4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6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6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772C379-9A7C-4C87-A116-CBE9F58B04C5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2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483586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23451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08083"/>
            <a:ext cx="10058400" cy="4564117"/>
          </a:xfrm>
        </p:spPr>
        <p:txBody>
          <a:bodyPr>
            <a:normAutofit lnSpcReduction="10000"/>
          </a:bodyPr>
          <a:lstStyle/>
          <a:p>
            <a:r>
              <a:rPr lang="en-US" sz="4400" b="1" dirty="0"/>
              <a:t>Create a mnemonic </a:t>
            </a:r>
            <a:r>
              <a:rPr lang="en-US" sz="4400" b="1" dirty="0" smtClean="0"/>
              <a:t>device </a:t>
            </a:r>
            <a:r>
              <a:rPr lang="en-US" sz="4400" b="1" dirty="0"/>
              <a:t>to help you remember the order of the electromagnetic spectrum.</a:t>
            </a:r>
          </a:p>
          <a:p>
            <a:pPr marL="0" indent="0" algn="ctr">
              <a:buNone/>
            </a:pPr>
            <a:r>
              <a:rPr lang="en-US" sz="3200" dirty="0"/>
              <a:t>(</a:t>
            </a:r>
            <a:r>
              <a:rPr lang="en-US" sz="3200" b="1" dirty="0" smtClean="0"/>
              <a:t>Mnemonic </a:t>
            </a:r>
            <a:r>
              <a:rPr lang="en-US" sz="3200" b="1" dirty="0"/>
              <a:t>devices</a:t>
            </a:r>
            <a:r>
              <a:rPr lang="en-US" sz="3200" dirty="0"/>
              <a:t> are techniques a person can use to help them improve their ability to remember something. In other words, it's a memory technique to help your brain better encode and recall important information</a:t>
            </a:r>
            <a:r>
              <a:rPr lang="en-US" sz="3200" dirty="0" smtClean="0"/>
              <a:t>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05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bending of a wave as it moves from one medium to another.</a:t>
            </a:r>
          </a:p>
          <a:p>
            <a:r>
              <a:rPr lang="en-US" sz="2800" dirty="0" smtClean="0"/>
              <a:t>Occurs because the wave speed changes.</a:t>
            </a:r>
          </a:p>
          <a:p>
            <a:r>
              <a:rPr lang="en-US" sz="2800" dirty="0" smtClean="0"/>
              <a:t>Example: a straw in a glass will appear broken because of refraction.</a:t>
            </a:r>
          </a:p>
        </p:txBody>
      </p:sp>
      <p:pic>
        <p:nvPicPr>
          <p:cNvPr id="6" name="Picture 2" descr="Image result for refr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163" y="484632"/>
            <a:ext cx="4031415" cy="580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7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entering water</a:t>
            </a:r>
            <a:endParaRPr lang="en-US" dirty="0"/>
          </a:p>
        </p:txBody>
      </p:sp>
      <p:pic>
        <p:nvPicPr>
          <p:cNvPr id="8194" name="Picture 2" descr="http://i.stack.imgur.com/Xr8f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602" y="1732434"/>
            <a:ext cx="4649446" cy="443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a wave enters a medium that is MORE dense, it will bend TOWARDS the normal because it slows down.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89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leaving the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a wave enters a medium that is LESS dense, it will bend AWAY from the normal because it speeds up</a:t>
            </a:r>
            <a:endParaRPr lang="en-US" sz="2800" dirty="0"/>
          </a:p>
        </p:txBody>
      </p:sp>
      <p:pic>
        <p:nvPicPr>
          <p:cNvPr id="9218" name="Picture 2" descr="http://www.passmyexams.co.uk/GCSE/physics/images/tot_int_ref_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92" y="2093976"/>
            <a:ext cx="5303521" cy="39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6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963" y="1793508"/>
            <a:ext cx="5221742" cy="397764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bending of waves around boundaries or through openings.</a:t>
            </a:r>
          </a:p>
          <a:p>
            <a:r>
              <a:rPr lang="en-US" sz="2800" dirty="0" smtClean="0"/>
              <a:t>When an object causes a wave to bend</a:t>
            </a:r>
          </a:p>
          <a:p>
            <a:r>
              <a:rPr lang="en-US" sz="2800" dirty="0" smtClean="0"/>
              <a:t>Why we can see light from the sun during an eclipse.</a:t>
            </a:r>
          </a:p>
          <a:p>
            <a:r>
              <a:rPr lang="en-US" sz="2800" dirty="0" smtClean="0"/>
              <a:t>Why you can hear sound around a corner. </a:t>
            </a:r>
          </a:p>
          <a:p>
            <a:endParaRPr lang="en-US" dirty="0"/>
          </a:p>
        </p:txBody>
      </p:sp>
      <p:pic>
        <p:nvPicPr>
          <p:cNvPr id="10242" name="Picture 2" descr="http://www.s-cool.co.uk/assets/learn_its/alevel/physics/diffraction/diffraction-interference-and-superposition/a-phy-osdiff-dia49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728" y="2093976"/>
            <a:ext cx="5611405" cy="286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96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</a:t>
            </a:r>
            <a:endParaRPr lang="en-US" dirty="0"/>
          </a:p>
        </p:txBody>
      </p:sp>
      <p:pic>
        <p:nvPicPr>
          <p:cNvPr id="1026" name="Picture 2" descr="https://cglavesmedia.files.wordpress.com/2012/11/inteference-soundwaves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1857585"/>
            <a:ext cx="5005847" cy="410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8265" y="485788"/>
            <a:ext cx="4754880" cy="582367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Occurs when waves overlap and combine together.</a:t>
            </a:r>
          </a:p>
          <a:p>
            <a:r>
              <a:rPr lang="en-US" sz="2800" dirty="0" smtClean="0"/>
              <a:t>2 Kinds: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2400" dirty="0" smtClean="0"/>
              <a:t>Constructive:</a:t>
            </a:r>
          </a:p>
          <a:p>
            <a:pPr lvl="2"/>
            <a:r>
              <a:rPr lang="en-US" sz="2000" dirty="0" smtClean="0"/>
              <a:t>When the crests of both waves overlap</a:t>
            </a:r>
          </a:p>
          <a:p>
            <a:pPr lvl="2"/>
            <a:r>
              <a:rPr lang="en-US" sz="2000" dirty="0" smtClean="0"/>
              <a:t>Causes a bigger wave</a:t>
            </a:r>
          </a:p>
          <a:p>
            <a:pPr lvl="2"/>
            <a:r>
              <a:rPr lang="en-US" sz="2000" dirty="0" smtClean="0"/>
              <a:t>Brighter light or louder sounds.</a:t>
            </a:r>
          </a:p>
          <a:p>
            <a:pPr lvl="2"/>
            <a:endParaRPr lang="en-US" sz="2000" dirty="0" smtClean="0"/>
          </a:p>
          <a:p>
            <a:pPr marL="617220" lvl="1" indent="-342900">
              <a:buFont typeface="+mj-lt"/>
              <a:buAutoNum type="arabicPeriod"/>
            </a:pPr>
            <a:r>
              <a:rPr lang="en-US" sz="2400" dirty="0" smtClean="0"/>
              <a:t>Destructive:</a:t>
            </a:r>
            <a:endParaRPr lang="en-US" sz="2400" dirty="0"/>
          </a:p>
          <a:p>
            <a:pPr lvl="2"/>
            <a:r>
              <a:rPr lang="en-US" sz="2000" dirty="0"/>
              <a:t>When </a:t>
            </a:r>
            <a:r>
              <a:rPr lang="en-US" sz="2000" dirty="0" smtClean="0"/>
              <a:t>the crests of one overlaps the trough of the other.</a:t>
            </a:r>
          </a:p>
          <a:p>
            <a:pPr lvl="2"/>
            <a:r>
              <a:rPr lang="en-US" sz="2000" dirty="0" smtClean="0"/>
              <a:t>Causes smaller wave</a:t>
            </a:r>
          </a:p>
          <a:p>
            <a:pPr lvl="2"/>
            <a:r>
              <a:rPr lang="en-US" sz="2000" dirty="0" smtClean="0"/>
              <a:t>Dimmer light or softer sounds</a:t>
            </a:r>
            <a:endParaRPr lang="en-US" sz="2000" dirty="0"/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63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423987"/>
            <a:ext cx="10058400" cy="1609344"/>
          </a:xfrm>
        </p:spPr>
        <p:txBody>
          <a:bodyPr/>
          <a:lstStyle/>
          <a:p>
            <a:r>
              <a:rPr lang="en-US" dirty="0" smtClean="0"/>
              <a:t>Wave and Light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1588487"/>
            <a:ext cx="4910539" cy="48535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Law of Reflection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Angle of reflection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Normal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Angle of incidence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Refraction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Constructive interference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Destructive interference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Reflection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9047" y="1730293"/>
            <a:ext cx="3670318" cy="4569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9"/>
            </a:pPr>
            <a:r>
              <a:rPr lang="en-US" sz="2800" dirty="0" smtClean="0"/>
              <a:t>Photons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 smtClean="0"/>
              <a:t>Ultraviolet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 smtClean="0"/>
              <a:t>Gamma rays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 smtClean="0"/>
              <a:t>Speed of light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 smtClean="0"/>
              <a:t>Microwaves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 smtClean="0"/>
              <a:t>White light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/>
              <a:t>Visible light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129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751" y="850969"/>
            <a:ext cx="10058400" cy="3931920"/>
          </a:xfrm>
        </p:spPr>
        <p:txBody>
          <a:bodyPr>
            <a:normAutofit/>
          </a:bodyPr>
          <a:lstStyle/>
          <a:p>
            <a:r>
              <a:rPr lang="en-US" sz="3200" b="1" i="1" dirty="0"/>
              <a:t>R</a:t>
            </a:r>
            <a:r>
              <a:rPr lang="en-US" sz="3200" i="1" dirty="0"/>
              <a:t>aging </a:t>
            </a:r>
            <a:r>
              <a:rPr lang="en-US" sz="3200" b="1" i="1" dirty="0"/>
              <a:t>M</a:t>
            </a:r>
            <a:r>
              <a:rPr lang="en-US" sz="3200" i="1" dirty="0"/>
              <a:t>artians </a:t>
            </a:r>
            <a:r>
              <a:rPr lang="en-US" sz="3200" b="1" i="1" dirty="0"/>
              <a:t>I</a:t>
            </a:r>
            <a:r>
              <a:rPr lang="en-US" sz="3200" i="1" dirty="0"/>
              <a:t>nvaded </a:t>
            </a:r>
            <a:r>
              <a:rPr lang="en-US" sz="3200" b="1" i="1" dirty="0"/>
              <a:t>V</a:t>
            </a:r>
            <a:r>
              <a:rPr lang="en-US" sz="3200" i="1" dirty="0"/>
              <a:t>enus </a:t>
            </a:r>
            <a:r>
              <a:rPr lang="en-US" sz="3200" b="1" i="1" dirty="0"/>
              <a:t>U</a:t>
            </a:r>
            <a:r>
              <a:rPr lang="en-US" sz="3200" i="1" dirty="0"/>
              <a:t>sing </a:t>
            </a:r>
            <a:r>
              <a:rPr lang="en-US" sz="3200" b="1" i="1" dirty="0"/>
              <a:t>X</a:t>
            </a:r>
            <a:r>
              <a:rPr lang="en-US" sz="3200" i="1" dirty="0"/>
              <a:t>-ray </a:t>
            </a:r>
            <a:r>
              <a:rPr lang="en-US" sz="3200" b="1" i="1" dirty="0"/>
              <a:t>G</a:t>
            </a:r>
            <a:r>
              <a:rPr lang="en-US" sz="3200" i="1" dirty="0"/>
              <a:t>uns</a:t>
            </a:r>
            <a:endParaRPr lang="en-US" sz="3200" dirty="0"/>
          </a:p>
          <a:p>
            <a:pPr marL="0" indent="0">
              <a:buNone/>
            </a:pPr>
            <a:endParaRPr lang="en-US" sz="3200" b="1" i="1" dirty="0" smtClean="0"/>
          </a:p>
          <a:p>
            <a:endParaRPr lang="en-US" sz="3200" b="1" i="1" dirty="0"/>
          </a:p>
          <a:p>
            <a:r>
              <a:rPr lang="en-US" sz="3200" b="1" i="1" dirty="0" smtClean="0"/>
              <a:t>R</a:t>
            </a:r>
            <a:r>
              <a:rPr lang="en-US" sz="3200" dirty="0" smtClean="0"/>
              <a:t>adio</a:t>
            </a:r>
            <a:r>
              <a:rPr lang="en-US" sz="3200" b="1" i="1" dirty="0" smtClean="0"/>
              <a:t>, M</a:t>
            </a:r>
            <a:r>
              <a:rPr lang="en-US" sz="3200" dirty="0" smtClean="0"/>
              <a:t>icrowaves</a:t>
            </a:r>
            <a:r>
              <a:rPr lang="en-US" sz="3200" b="1" i="1" dirty="0" smtClean="0"/>
              <a:t>, I</a:t>
            </a:r>
            <a:r>
              <a:rPr lang="en-US" sz="3200" dirty="0" smtClean="0"/>
              <a:t>nfrared</a:t>
            </a:r>
            <a:r>
              <a:rPr lang="en-US" sz="3200" b="1" i="1" dirty="0" smtClean="0"/>
              <a:t>, V</a:t>
            </a:r>
            <a:r>
              <a:rPr lang="en-US" sz="3200" dirty="0" smtClean="0"/>
              <a:t>isible light</a:t>
            </a:r>
            <a:r>
              <a:rPr lang="en-US" sz="3200" b="1" i="1" dirty="0" smtClean="0"/>
              <a:t>, Ul</a:t>
            </a:r>
            <a:r>
              <a:rPr lang="en-US" sz="3200" dirty="0" smtClean="0"/>
              <a:t>traviolet</a:t>
            </a:r>
            <a:r>
              <a:rPr lang="en-US" sz="3200" b="1" i="1" dirty="0" smtClean="0"/>
              <a:t>, X</a:t>
            </a:r>
            <a:r>
              <a:rPr lang="en-US" sz="3200" dirty="0" smtClean="0"/>
              <a:t>-rays</a:t>
            </a:r>
            <a:r>
              <a:rPr lang="en-US" sz="3200" b="1" i="1" dirty="0" smtClean="0"/>
              <a:t>, G</a:t>
            </a:r>
            <a:r>
              <a:rPr lang="en-US" sz="3200" dirty="0" smtClean="0"/>
              <a:t>amma rays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853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a wave hits an object and bounced off the object.</a:t>
            </a:r>
            <a:endParaRPr lang="en-US" sz="3600" dirty="0"/>
          </a:p>
        </p:txBody>
      </p:sp>
      <p:pic>
        <p:nvPicPr>
          <p:cNvPr id="1026" name="Picture 2" descr="A diagram showing incoming energy as an arrow hitting the surface and then bouncing back off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71554"/>
            <a:ext cx="4838686" cy="347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2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angle of incidence equals the angle of reflection.</a:t>
            </a:r>
          </a:p>
          <a:p>
            <a:r>
              <a:rPr lang="en-US" sz="2800" dirty="0" smtClean="0"/>
              <a:t>When a wave is reflected, the reflected waves occurs at the same angle as the source wave. </a:t>
            </a:r>
            <a:endParaRPr lang="en-US" sz="2800" dirty="0"/>
          </a:p>
        </p:txBody>
      </p:sp>
      <p:pic>
        <p:nvPicPr>
          <p:cNvPr id="7" name="Picture 4" descr="Image result for the law of refl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728" y="1949597"/>
            <a:ext cx="5917368" cy="382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73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Normal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3368" y="2213095"/>
            <a:ext cx="4754880" cy="39776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imaginary line that is perpendicular (at a 90 degree angle) to the reflective surface. </a:t>
            </a:r>
            <a:endParaRPr lang="en-US" sz="2800" dirty="0" smtClean="0"/>
          </a:p>
          <a:p>
            <a:r>
              <a:rPr lang="en-US" sz="2800" dirty="0" smtClean="0"/>
              <a:t>Where the light strikes the surface.</a:t>
            </a:r>
            <a:endParaRPr lang="en-US" sz="2800" dirty="0"/>
          </a:p>
        </p:txBody>
      </p:sp>
      <p:pic>
        <p:nvPicPr>
          <p:cNvPr id="3074" name="Picture 2" descr="http://www.antonine-education.co.uk/Image_library/GCSE/Mirror_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57" y="2213095"/>
            <a:ext cx="5520211" cy="302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2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Angle of Incidence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373368" y="2375792"/>
            <a:ext cx="4754880" cy="39776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angle between the incident ray and the normal. </a:t>
            </a:r>
            <a:endParaRPr lang="en-US" sz="3200" dirty="0"/>
          </a:p>
        </p:txBody>
      </p:sp>
      <p:pic>
        <p:nvPicPr>
          <p:cNvPr id="7" name="Picture 6" descr="http://gleeson9science.pbworks.com/f/1225357325/reflection_graphic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20" y="2093976"/>
            <a:ext cx="5145628" cy="385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8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angle of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angle between the reflected ray and the normal</a:t>
            </a:r>
            <a:endParaRPr lang="en-US" sz="3600" dirty="0"/>
          </a:p>
        </p:txBody>
      </p:sp>
      <p:pic>
        <p:nvPicPr>
          <p:cNvPr id="5126" name="Picture 6" descr="http://gleeson9science.pbworks.com/f/1225357325/reflection_graphic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1946" y="2014194"/>
            <a:ext cx="4591415" cy="344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8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the Law of Reflection</a:t>
            </a:r>
            <a:endParaRPr lang="en-US" dirty="0"/>
          </a:p>
        </p:txBody>
      </p:sp>
      <p:pic>
        <p:nvPicPr>
          <p:cNvPr id="6146" name="Picture 2" descr="https://abdelpewa.files.wordpress.com/2011/12/capture.jpg?w=600&amp;h=32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77" y="2194560"/>
            <a:ext cx="5546325" cy="301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 the angle of incidence changes, so does the angle of reflection.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53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946</TotalTime>
  <Words>340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</vt:lpstr>
      <vt:lpstr>Savon</vt:lpstr>
      <vt:lpstr>Warm-up</vt:lpstr>
      <vt:lpstr>PowerPoint Presentation</vt:lpstr>
      <vt:lpstr>Wave Behavior</vt:lpstr>
      <vt:lpstr>Reflection</vt:lpstr>
      <vt:lpstr>The Law of Reflection</vt:lpstr>
      <vt:lpstr>The Normal Line</vt:lpstr>
      <vt:lpstr>The Angle of Incidence</vt:lpstr>
      <vt:lpstr>The angle of reflection</vt:lpstr>
      <vt:lpstr>Diagram of the Law of Reflection</vt:lpstr>
      <vt:lpstr>Refraction</vt:lpstr>
      <vt:lpstr>Light entering water</vt:lpstr>
      <vt:lpstr>Light leaving the water</vt:lpstr>
      <vt:lpstr>Diffraction</vt:lpstr>
      <vt:lpstr>Interference</vt:lpstr>
      <vt:lpstr>Wave and Light Vocabulary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Behavior Notes</dc:title>
  <dc:creator>Stephanie James</dc:creator>
  <cp:lastModifiedBy>Stephanie James</cp:lastModifiedBy>
  <cp:revision>22</cp:revision>
  <dcterms:created xsi:type="dcterms:W3CDTF">2016-04-14T15:56:18Z</dcterms:created>
  <dcterms:modified xsi:type="dcterms:W3CDTF">2016-11-07T13:03:05Z</dcterms:modified>
</cp:coreProperties>
</file>